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34"/>
  </p:notesMasterIdLst>
  <p:sldIdLst>
    <p:sldId id="256" r:id="rId2"/>
    <p:sldId id="257" r:id="rId3"/>
    <p:sldId id="262" r:id="rId4"/>
    <p:sldId id="265" r:id="rId5"/>
    <p:sldId id="306" r:id="rId6"/>
    <p:sldId id="305" r:id="rId7"/>
    <p:sldId id="307" r:id="rId8"/>
    <p:sldId id="318" r:id="rId9"/>
    <p:sldId id="281" r:id="rId10"/>
    <p:sldId id="264" r:id="rId11"/>
    <p:sldId id="267" r:id="rId12"/>
    <p:sldId id="269" r:id="rId13"/>
    <p:sldId id="268" r:id="rId14"/>
    <p:sldId id="287" r:id="rId15"/>
    <p:sldId id="286" r:id="rId16"/>
    <p:sldId id="310" r:id="rId17"/>
    <p:sldId id="319" r:id="rId18"/>
    <p:sldId id="289" r:id="rId19"/>
    <p:sldId id="291" r:id="rId20"/>
    <p:sldId id="316" r:id="rId21"/>
    <p:sldId id="313" r:id="rId22"/>
    <p:sldId id="294" r:id="rId23"/>
    <p:sldId id="295" r:id="rId24"/>
    <p:sldId id="320" r:id="rId25"/>
    <p:sldId id="302" r:id="rId26"/>
    <p:sldId id="288" r:id="rId27"/>
    <p:sldId id="296" r:id="rId28"/>
    <p:sldId id="297" r:id="rId29"/>
    <p:sldId id="274" r:id="rId30"/>
    <p:sldId id="300" r:id="rId31"/>
    <p:sldId id="275" r:id="rId32"/>
    <p:sldId id="30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sosa" initials="v" lastIdx="1" clrIdx="0"/>
  <p:cmAuthor id="1" name="Angel Garcia" initials="" lastIdx="13"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78E55"/>
    <a:srgbClr val="99663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254" autoAdjust="0"/>
  </p:normalViewPr>
  <p:slideViewPr>
    <p:cSldViewPr>
      <p:cViewPr>
        <p:scale>
          <a:sx n="70" d="100"/>
          <a:sy n="70" d="100"/>
        </p:scale>
        <p:origin x="-130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vsosa\Documents\ACADEMIC\Thesis\Data\grain%20siz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
  <c:chart>
    <c:title>
      <c:tx>
        <c:rich>
          <a:bodyPr/>
          <a:lstStyle/>
          <a:p>
            <a:pPr>
              <a:defRPr/>
            </a:pPr>
            <a:r>
              <a:rPr lang="en-US" sz="1800" b="1" i="0" baseline="0"/>
              <a:t>Isotopic concentration relation to grain size</a:t>
            </a:r>
            <a:endParaRPr lang="en-US"/>
          </a:p>
        </c:rich>
      </c:tx>
    </c:title>
    <c:plotArea>
      <c:layout/>
      <c:scatterChart>
        <c:scatterStyle val="lineMarker"/>
        <c:ser>
          <c:idx val="0"/>
          <c:order val="0"/>
          <c:tx>
            <c:strRef>
              <c:f>Sheet2!$A$10</c:f>
              <c:strCache>
                <c:ptCount val="1"/>
                <c:pt idx="0">
                  <c:v>Landslide</c:v>
                </c:pt>
              </c:strCache>
            </c:strRef>
          </c:tx>
          <c:spPr>
            <a:ln w="28575">
              <a:noFill/>
            </a:ln>
          </c:spPr>
          <c:marker>
            <c:spPr>
              <a:solidFill>
                <a:srgbClr val="0070C0"/>
              </a:solidFill>
            </c:spPr>
          </c:marker>
          <c:xVal>
            <c:strRef>
              <c:f>Sheet2!$B$9:$H$9</c:f>
              <c:strCache>
                <c:ptCount val="7"/>
                <c:pt idx="0">
                  <c:v>&lt;.25</c:v>
                </c:pt>
                <c:pt idx="1">
                  <c:v>.25-1.0</c:v>
                </c:pt>
                <c:pt idx="2">
                  <c:v>1.0-2.0</c:v>
                </c:pt>
                <c:pt idx="3">
                  <c:v>2.0-4.0</c:v>
                </c:pt>
                <c:pt idx="4">
                  <c:v>4.0-9.0</c:v>
                </c:pt>
                <c:pt idx="5">
                  <c:v>9.0-12.0</c:v>
                </c:pt>
                <c:pt idx="6">
                  <c:v>&gt;12</c:v>
                </c:pt>
              </c:strCache>
            </c:strRef>
          </c:xVal>
          <c:yVal>
            <c:numRef>
              <c:f>Sheet2!$B$10:$H$10</c:f>
              <c:numCache>
                <c:formatCode>General</c:formatCode>
                <c:ptCount val="7"/>
                <c:pt idx="0">
                  <c:v>12.8</c:v>
                </c:pt>
                <c:pt idx="1">
                  <c:v>17.2</c:v>
                </c:pt>
                <c:pt idx="2">
                  <c:v>14.1</c:v>
                </c:pt>
                <c:pt idx="3">
                  <c:v>11</c:v>
                </c:pt>
                <c:pt idx="4">
                  <c:v>10.4</c:v>
                </c:pt>
                <c:pt idx="5">
                  <c:v>9.3500000000000032</c:v>
                </c:pt>
                <c:pt idx="6">
                  <c:v>7.79</c:v>
                </c:pt>
              </c:numCache>
            </c:numRef>
          </c:yVal>
        </c:ser>
        <c:ser>
          <c:idx val="1"/>
          <c:order val="1"/>
          <c:tx>
            <c:strRef>
              <c:f>Sheet2!$A$11</c:f>
              <c:strCache>
                <c:ptCount val="1"/>
                <c:pt idx="0">
                  <c:v>Upstream</c:v>
                </c:pt>
              </c:strCache>
            </c:strRef>
          </c:tx>
          <c:spPr>
            <a:ln w="28575">
              <a:noFill/>
            </a:ln>
          </c:spPr>
          <c:marker>
            <c:spPr>
              <a:solidFill>
                <a:srgbClr val="00B050"/>
              </a:solidFill>
            </c:spPr>
          </c:marker>
          <c:xVal>
            <c:strRef>
              <c:f>Sheet2!$B$9:$H$9</c:f>
              <c:strCache>
                <c:ptCount val="7"/>
                <c:pt idx="0">
                  <c:v>&lt;.25</c:v>
                </c:pt>
                <c:pt idx="1">
                  <c:v>.25-1.0</c:v>
                </c:pt>
                <c:pt idx="2">
                  <c:v>1.0-2.0</c:v>
                </c:pt>
                <c:pt idx="3">
                  <c:v>2.0-4.0</c:v>
                </c:pt>
                <c:pt idx="4">
                  <c:v>4.0-9.0</c:v>
                </c:pt>
                <c:pt idx="5">
                  <c:v>9.0-12.0</c:v>
                </c:pt>
                <c:pt idx="6">
                  <c:v>&gt;12</c:v>
                </c:pt>
              </c:strCache>
            </c:strRef>
          </c:xVal>
          <c:yVal>
            <c:numRef>
              <c:f>Sheet2!$B$11:$H$11</c:f>
              <c:numCache>
                <c:formatCode>General</c:formatCode>
                <c:ptCount val="7"/>
                <c:pt idx="0">
                  <c:v>39.1</c:v>
                </c:pt>
                <c:pt idx="1">
                  <c:v>34.9</c:v>
                </c:pt>
                <c:pt idx="2">
                  <c:v>26.3</c:v>
                </c:pt>
                <c:pt idx="3">
                  <c:v>18</c:v>
                </c:pt>
                <c:pt idx="4">
                  <c:v>13.6</c:v>
                </c:pt>
                <c:pt idx="5">
                  <c:v>13.3</c:v>
                </c:pt>
                <c:pt idx="6">
                  <c:v>9.4600000000000026</c:v>
                </c:pt>
              </c:numCache>
            </c:numRef>
          </c:yVal>
        </c:ser>
        <c:ser>
          <c:idx val="2"/>
          <c:order val="2"/>
          <c:tx>
            <c:strRef>
              <c:f>Sheet2!$A$12</c:f>
              <c:strCache>
                <c:ptCount val="1"/>
                <c:pt idx="0">
                  <c:v>Downstream</c:v>
                </c:pt>
              </c:strCache>
            </c:strRef>
          </c:tx>
          <c:spPr>
            <a:ln w="28575">
              <a:noFill/>
            </a:ln>
          </c:spPr>
          <c:marker>
            <c:spPr>
              <a:solidFill>
                <a:srgbClr val="FF0000"/>
              </a:solidFill>
              <a:ln>
                <a:solidFill>
                  <a:srgbClr val="FF0000"/>
                </a:solidFill>
              </a:ln>
            </c:spPr>
          </c:marker>
          <c:xVal>
            <c:strRef>
              <c:f>Sheet2!$B$9:$H$9</c:f>
              <c:strCache>
                <c:ptCount val="7"/>
                <c:pt idx="0">
                  <c:v>&lt;.25</c:v>
                </c:pt>
                <c:pt idx="1">
                  <c:v>.25-1.0</c:v>
                </c:pt>
                <c:pt idx="2">
                  <c:v>1.0-2.0</c:v>
                </c:pt>
                <c:pt idx="3">
                  <c:v>2.0-4.0</c:v>
                </c:pt>
                <c:pt idx="4">
                  <c:v>4.0-9.0</c:v>
                </c:pt>
                <c:pt idx="5">
                  <c:v>9.0-12.0</c:v>
                </c:pt>
                <c:pt idx="6">
                  <c:v>&gt;12</c:v>
                </c:pt>
              </c:strCache>
            </c:strRef>
          </c:xVal>
          <c:yVal>
            <c:numRef>
              <c:f>Sheet2!$B$12:$H$12</c:f>
              <c:numCache>
                <c:formatCode>General</c:formatCode>
                <c:ptCount val="7"/>
                <c:pt idx="0">
                  <c:v>3.63</c:v>
                </c:pt>
                <c:pt idx="1">
                  <c:v>30.2</c:v>
                </c:pt>
                <c:pt idx="2">
                  <c:v>20.3</c:v>
                </c:pt>
                <c:pt idx="3">
                  <c:v>13.7</c:v>
                </c:pt>
                <c:pt idx="4">
                  <c:v>11.4</c:v>
                </c:pt>
                <c:pt idx="5">
                  <c:v>10.8</c:v>
                </c:pt>
                <c:pt idx="6">
                  <c:v>7.33</c:v>
                </c:pt>
              </c:numCache>
            </c:numRef>
          </c:yVal>
        </c:ser>
        <c:axId val="64785408"/>
        <c:axId val="65033728"/>
      </c:scatterChart>
      <c:valAx>
        <c:axId val="64785408"/>
        <c:scaling>
          <c:orientation val="minMax"/>
        </c:scaling>
        <c:axPos val="b"/>
        <c:title>
          <c:tx>
            <c:rich>
              <a:bodyPr/>
              <a:lstStyle/>
              <a:p>
                <a:pPr>
                  <a:defRPr/>
                </a:pPr>
                <a:r>
                  <a:rPr lang="en-US"/>
                  <a:t>Grain size (mm)</a:t>
                </a:r>
              </a:p>
            </c:rich>
          </c:tx>
        </c:title>
        <c:numFmt formatCode="\&lt;0.\2\5" sourceLinked="0"/>
        <c:majorTickMark val="none"/>
        <c:tickLblPos val="nextTo"/>
        <c:crossAx val="65033728"/>
        <c:crosses val="autoZero"/>
        <c:crossBetween val="midCat"/>
      </c:valAx>
      <c:valAx>
        <c:axId val="65033728"/>
        <c:scaling>
          <c:orientation val="minMax"/>
        </c:scaling>
        <c:axPos val="l"/>
        <c:majorGridlines/>
        <c:title>
          <c:tx>
            <c:rich>
              <a:bodyPr/>
              <a:lstStyle/>
              <a:p>
                <a:pPr>
                  <a:defRPr/>
                </a:pPr>
                <a:r>
                  <a:rPr lang="en-US" sz="1000" b="1" i="0" baseline="30000"/>
                  <a:t>10</a:t>
                </a:r>
                <a:r>
                  <a:rPr lang="en-US" sz="1000" b="1" i="0" baseline="0"/>
                  <a:t>Be concentration(×10</a:t>
                </a:r>
                <a:r>
                  <a:rPr lang="en-US" sz="1000" b="1" i="0" baseline="30000"/>
                  <a:t>3</a:t>
                </a:r>
                <a:r>
                  <a:rPr lang="en-US" sz="1000" b="1" i="0" baseline="0"/>
                  <a:t> atoms/g)</a:t>
                </a:r>
              </a:p>
            </c:rich>
          </c:tx>
          <c:layout>
            <c:manualLayout>
              <c:xMode val="edge"/>
              <c:yMode val="edge"/>
              <c:x val="2.6960784313725488E-2"/>
              <c:y val="0.13048187335958"/>
            </c:manualLayout>
          </c:layout>
        </c:title>
        <c:numFmt formatCode="General" sourceLinked="1"/>
        <c:majorTickMark val="none"/>
        <c:tickLblPos val="nextTo"/>
        <c:crossAx val="64785408"/>
        <c:crosses val="autoZero"/>
        <c:crossBetween val="midCat"/>
      </c:valAx>
    </c:plotArea>
    <c:legend>
      <c:legendPos val="r"/>
    </c:legend>
    <c:plotVisOnly val="1"/>
  </c:chart>
  <c:spPr>
    <a:solidFill>
      <a:schemeClr val="bg1"/>
    </a:solidFill>
    <a:ln>
      <a:solidFill>
        <a:schemeClr val="tx1"/>
      </a:solidFill>
    </a:ln>
  </c:sp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D28BEF-7F81-4189-A8C3-D82C25FDF914}" type="datetimeFigureOut">
              <a:rPr lang="en-US" smtClean="0"/>
              <a:pPr/>
              <a:t>5/17/2012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8E5BF4-7FCF-4AC9-9D13-E7F5812620F9}" type="slidenum">
              <a:rPr lang="en-US" smtClean="0"/>
              <a:pPr/>
              <a:t>‹#›</a:t>
            </a:fld>
            <a:endParaRPr lang="en-US"/>
          </a:p>
        </p:txBody>
      </p:sp>
    </p:spTree>
    <p:extLst>
      <p:ext uri="{BB962C8B-B14F-4D97-AF65-F5344CB8AC3E}">
        <p14:creationId xmlns="" xmlns:p14="http://schemas.microsoft.com/office/powerpoint/2010/main" val="2657977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8E5BF4-7FCF-4AC9-9D13-E7F5812620F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a:t>
            </a:r>
            <a:r>
              <a:rPr lang="en-US" baseline="0" dirty="0" smtClean="0"/>
              <a:t> I am just planning on going over the process in a 2-min general description, without getting in too much detail on the specifics of it. I want to make sure, I have given enough background info, and that I spend some time in results and interpretations (those are my two main focuses for the presentation) and not too much on how I got there</a:t>
            </a:r>
            <a:endParaRPr lang="en-US" dirty="0"/>
          </a:p>
        </p:txBody>
      </p:sp>
      <p:sp>
        <p:nvSpPr>
          <p:cNvPr id="4" name="Slide Number Placeholder 3"/>
          <p:cNvSpPr>
            <a:spLocks noGrp="1"/>
          </p:cNvSpPr>
          <p:nvPr>
            <p:ph type="sldNum" sz="quarter" idx="10"/>
          </p:nvPr>
        </p:nvSpPr>
        <p:spPr/>
        <p:txBody>
          <a:bodyPr/>
          <a:lstStyle/>
          <a:p>
            <a:fld id="{5E8E5BF4-7FCF-4AC9-9D13-E7F5812620F9}"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Should I say something about </a:t>
            </a:r>
            <a:r>
              <a:rPr lang="en-US" baseline="30000" dirty="0" smtClean="0"/>
              <a:t>10</a:t>
            </a:r>
            <a:r>
              <a:rPr lang="en-US" dirty="0" smtClean="0"/>
              <a:t>Be content of the samples?</a:t>
            </a:r>
            <a:r>
              <a:rPr lang="en-US" baseline="0" dirty="0" smtClean="0"/>
              <a:t> Like in the thesis with the difference among regions, etc?</a:t>
            </a:r>
          </a:p>
          <a:p>
            <a:r>
              <a:rPr lang="en-US" baseline="0" dirty="0" smtClean="0"/>
              <a:t>When I mention the erosion rates, I will say that they were skewed, so they were log10 transformed for parametric analysis, but I am not planning on discussing it in depth, or showing the </a:t>
            </a:r>
            <a:r>
              <a:rPr lang="en-US" baseline="0" dirty="0" err="1" smtClean="0"/>
              <a:t>boxplots</a:t>
            </a:r>
            <a:r>
              <a:rPr lang="en-US" baseline="0" dirty="0" smtClean="0"/>
              <a:t>, should I?</a:t>
            </a:r>
            <a:endParaRPr lang="en-US" dirty="0"/>
          </a:p>
        </p:txBody>
      </p:sp>
      <p:sp>
        <p:nvSpPr>
          <p:cNvPr id="4" name="Slide Number Placeholder 3"/>
          <p:cNvSpPr>
            <a:spLocks noGrp="1"/>
          </p:cNvSpPr>
          <p:nvPr>
            <p:ph type="sldNum" sz="quarter" idx="10"/>
          </p:nvPr>
        </p:nvSpPr>
        <p:spPr/>
        <p:txBody>
          <a:bodyPr/>
          <a:lstStyle/>
          <a:p>
            <a:fld id="{5E8E5BF4-7FCF-4AC9-9D13-E7F5812620F9}"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 so I placed this slide here, because I wanted to start off by showing the</a:t>
            </a:r>
            <a:r>
              <a:rPr lang="en-US" baseline="0" dirty="0" smtClean="0"/>
              <a:t> strongest relationship in the dataset. Is this the right  place, or should it be somewhere else?</a:t>
            </a:r>
            <a:endParaRPr lang="en-US" dirty="0" smtClean="0"/>
          </a:p>
          <a:p>
            <a:r>
              <a:rPr lang="en-US" dirty="0" smtClean="0"/>
              <a:t>The strongest</a:t>
            </a:r>
            <a:r>
              <a:rPr lang="en-US" baseline="0" dirty="0" smtClean="0"/>
              <a:t> relationship in our data was found between chemical and physical weathering. No relation to chemical weathering and other parameters (variables was done). Several studies have concluded that there is a tightly coupled relationship between physical erosion and chemical weathering. </a:t>
            </a:r>
            <a:r>
              <a:rPr lang="en-US" baseline="0" dirty="0" err="1" smtClean="0"/>
              <a:t>Riebe</a:t>
            </a:r>
            <a:r>
              <a:rPr lang="en-US" baseline="0" dirty="0" smtClean="0"/>
              <a:t> and others argued that there is a positive feedback between physical and chemical erosion: physical erosion may depend on the chemical breakdown and weakening of rocks as minerals are altered, and chemical weathering may depend on the availability of fresh mineral surfaces created by physical erosion. </a:t>
            </a:r>
          </a:p>
        </p:txBody>
      </p:sp>
      <p:sp>
        <p:nvSpPr>
          <p:cNvPr id="4" name="Slide Number Placeholder 3"/>
          <p:cNvSpPr>
            <a:spLocks noGrp="1"/>
          </p:cNvSpPr>
          <p:nvPr>
            <p:ph type="sldNum" sz="quarter" idx="10"/>
          </p:nvPr>
        </p:nvSpPr>
        <p:spPr/>
        <p:txBody>
          <a:bodyPr/>
          <a:lstStyle/>
          <a:p>
            <a:fld id="{5E8E5BF4-7FCF-4AC9-9D13-E7F5812620F9}"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peculiarity</a:t>
            </a:r>
            <a:r>
              <a:rPr lang="en-US" baseline="0" dirty="0" smtClean="0"/>
              <a:t> of my work, is precisely this lack of relationship between topography and erosion. It has been concluded in almost every study that such relationship exists (except a work by </a:t>
            </a:r>
            <a:r>
              <a:rPr lang="en-US" baseline="0" dirty="0" err="1" smtClean="0"/>
              <a:t>Riebe</a:t>
            </a:r>
            <a:r>
              <a:rPr lang="en-US" baseline="0" dirty="0" smtClean="0"/>
              <a:t> and others in Sierra Nevada, California).  In that work, they suggested that the lack of relationship with topography may be an indicative of equilibrium (when local base-level lowering rates are variable, erosion is related to average basin slope; if base-level lowering rates are uniform, </a:t>
            </a:r>
            <a:r>
              <a:rPr lang="en-US" baseline="0" dirty="0" err="1" smtClean="0"/>
              <a:t>hillslopes</a:t>
            </a:r>
            <a:r>
              <a:rPr lang="en-US" baseline="0" dirty="0" smtClean="0"/>
              <a:t> does not control erosion, it is rather due to bedrock </a:t>
            </a:r>
            <a:r>
              <a:rPr lang="en-US" baseline="0" dirty="0" err="1" smtClean="0"/>
              <a:t>erodibility</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5E8E5BF4-7FCF-4AC9-9D13-E7F5812620F9}"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Isothermality</a:t>
            </a:r>
            <a:r>
              <a:rPr lang="en-US" dirty="0" smtClean="0"/>
              <a:t> is the percentage of “evenness”. It is a</a:t>
            </a:r>
            <a:r>
              <a:rPr lang="en-US" baseline="0" dirty="0" smtClean="0"/>
              <a:t> measure of the mean diurnal range, as compared to the mean annual range, expressed as a percent. </a:t>
            </a:r>
          </a:p>
          <a:p>
            <a:r>
              <a:rPr lang="en-US" baseline="0" dirty="0" smtClean="0"/>
              <a:t>Temperature seasonality is also a measure of variation, this time, it is the coefficient of variation of the mean monthly temperatures.</a:t>
            </a:r>
          </a:p>
          <a:p>
            <a:r>
              <a:rPr lang="en-US" baseline="0" dirty="0" smtClean="0"/>
              <a:t>Although precipitation itself is not related to erosion at the 0.05 significance level, a set of variables related to precipitation are. I should point out that there is a relationship with precipitation during dry periods.</a:t>
            </a:r>
          </a:p>
          <a:p>
            <a:r>
              <a:rPr lang="en-US" baseline="0" dirty="0" smtClean="0"/>
              <a:t>Although it has been thought before, </a:t>
            </a:r>
            <a:r>
              <a:rPr lang="en-US" baseline="0" dirty="0" err="1" smtClean="0"/>
              <a:t>Riebe</a:t>
            </a:r>
            <a:r>
              <a:rPr lang="en-US" baseline="0" dirty="0" smtClean="0"/>
              <a:t> and others (2007) concluded that climate exerts a minimal control on erosion in 7 watersheds in the Sierra Nevada, California</a:t>
            </a:r>
          </a:p>
          <a:p>
            <a:r>
              <a:rPr lang="en-US" baseline="0" dirty="0" smtClean="0"/>
              <a:t>Von </a:t>
            </a:r>
            <a:r>
              <a:rPr lang="en-US" baseline="0" dirty="0" err="1" smtClean="0"/>
              <a:t>Blanckenburg</a:t>
            </a:r>
            <a:r>
              <a:rPr lang="en-US" baseline="0" dirty="0" smtClean="0"/>
              <a:t> and others (2004) concluded that increasing temperatures alone does not accelerate erosion rates in Sri Lanka.</a:t>
            </a:r>
          </a:p>
        </p:txBody>
      </p:sp>
      <p:sp>
        <p:nvSpPr>
          <p:cNvPr id="4" name="Slide Number Placeholder 3"/>
          <p:cNvSpPr>
            <a:spLocks noGrp="1"/>
          </p:cNvSpPr>
          <p:nvPr>
            <p:ph type="sldNum" sz="quarter" idx="10"/>
          </p:nvPr>
        </p:nvSpPr>
        <p:spPr/>
        <p:txBody>
          <a:bodyPr/>
          <a:lstStyle/>
          <a:p>
            <a:fld id="{5E8E5BF4-7FCF-4AC9-9D13-E7F5812620F9}"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Isothermality</a:t>
            </a:r>
            <a:r>
              <a:rPr lang="en-US" dirty="0" smtClean="0"/>
              <a:t> is the percentage of “evenness”. It is a</a:t>
            </a:r>
            <a:r>
              <a:rPr lang="en-US" baseline="0" dirty="0" smtClean="0"/>
              <a:t> measure of the mean diurnal range, as compared to the mean annual range, expressed as a percent. </a:t>
            </a:r>
          </a:p>
          <a:p>
            <a:r>
              <a:rPr lang="en-US" baseline="0" dirty="0" smtClean="0"/>
              <a:t>Temperature seasonality is also a measure of variation, this time, it is the coefficient of variation of the mean monthly temperatures.</a:t>
            </a:r>
          </a:p>
          <a:p>
            <a:r>
              <a:rPr lang="en-US" baseline="0" dirty="0" smtClean="0"/>
              <a:t>Although precipitation itself is not related to erosion at the 0.05 significance level, a set of variables related to precipitation are. I should point out that there is a relationship with precipitation during dry periods.</a:t>
            </a:r>
          </a:p>
          <a:p>
            <a:r>
              <a:rPr lang="en-US" baseline="0" dirty="0" smtClean="0"/>
              <a:t>Although it has been thought before, </a:t>
            </a:r>
            <a:r>
              <a:rPr lang="en-US" baseline="0" dirty="0" err="1" smtClean="0"/>
              <a:t>Riebe</a:t>
            </a:r>
            <a:r>
              <a:rPr lang="en-US" baseline="0" dirty="0" smtClean="0"/>
              <a:t> and others (2007) concluded that climate exerts a minimal control on erosion in 7 watersheds in the Sierra Nevada, California</a:t>
            </a:r>
          </a:p>
          <a:p>
            <a:r>
              <a:rPr lang="en-US" baseline="0" dirty="0" smtClean="0"/>
              <a:t>Von </a:t>
            </a:r>
            <a:r>
              <a:rPr lang="en-US" baseline="0" dirty="0" err="1" smtClean="0"/>
              <a:t>Blanckenburg</a:t>
            </a:r>
            <a:r>
              <a:rPr lang="en-US" baseline="0" dirty="0" smtClean="0"/>
              <a:t> and others (2004) concluded that increasing temperatures alone does not accelerate erosion rates in Sri Lanka.</a:t>
            </a:r>
          </a:p>
        </p:txBody>
      </p:sp>
      <p:sp>
        <p:nvSpPr>
          <p:cNvPr id="4" name="Slide Number Placeholder 3"/>
          <p:cNvSpPr>
            <a:spLocks noGrp="1"/>
          </p:cNvSpPr>
          <p:nvPr>
            <p:ph type="sldNum" sz="quarter" idx="10"/>
          </p:nvPr>
        </p:nvSpPr>
        <p:spPr/>
        <p:txBody>
          <a:bodyPr/>
          <a:lstStyle/>
          <a:p>
            <a:fld id="{5E8E5BF4-7FCF-4AC9-9D13-E7F5812620F9}"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fastest</a:t>
            </a:r>
            <a:r>
              <a:rPr lang="en-US" baseline="0" dirty="0" smtClean="0"/>
              <a:t> eroding watersheds, all in the southwestern region, coincide with sedimentary </a:t>
            </a:r>
            <a:r>
              <a:rPr lang="en-US" baseline="0" dirty="0" err="1" smtClean="0"/>
              <a:t>lithologies</a:t>
            </a:r>
            <a:r>
              <a:rPr lang="en-US" baseline="0" dirty="0" smtClean="0"/>
              <a:t> cropping out at the surface. This finding was made world-wide by </a:t>
            </a:r>
            <a:r>
              <a:rPr lang="en-US" baseline="0" dirty="0" err="1" smtClean="0"/>
              <a:t>Portenga</a:t>
            </a:r>
            <a:r>
              <a:rPr lang="en-US" baseline="0" dirty="0" smtClean="0"/>
              <a:t> and </a:t>
            </a:r>
            <a:r>
              <a:rPr lang="en-US" baseline="0" dirty="0" err="1" smtClean="0"/>
              <a:t>Bierman</a:t>
            </a:r>
            <a:r>
              <a:rPr lang="en-US" baseline="0" dirty="0" smtClean="0"/>
              <a:t> (2011). This is also an area where the seismic activity is greater, this may imply a relationship between seismicity and sedimentary basins. </a:t>
            </a:r>
            <a:endParaRPr lang="en-US" dirty="0"/>
          </a:p>
        </p:txBody>
      </p:sp>
      <p:sp>
        <p:nvSpPr>
          <p:cNvPr id="4" name="Slide Number Placeholder 3"/>
          <p:cNvSpPr>
            <a:spLocks noGrp="1"/>
          </p:cNvSpPr>
          <p:nvPr>
            <p:ph type="sldNum" sz="quarter" idx="10"/>
          </p:nvPr>
        </p:nvSpPr>
        <p:spPr/>
        <p:txBody>
          <a:bodyPr/>
          <a:lstStyle/>
          <a:p>
            <a:fld id="{5E8E5BF4-7FCF-4AC9-9D13-E7F5812620F9}"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Most of the strongest</a:t>
            </a:r>
            <a:r>
              <a:rPr lang="en-US" baseline="0" dirty="0" smtClean="0"/>
              <a:t> relationships with erosion rates are negative. Average magnitude of the seismic events is inversely related to erosion at a variety of buffer distances, suggesting that it is indeed an important factor. At the 100-m scale (not shown in table) none of the variables are related to erosion, at the 10-km buffer, the amount of seismic events is positively related to erosion rates. When regional analysis was done, the only variable (of all our dataset) that held a significant relationship to erosion, was the amount of seismic events at the 10-km buffer. (R2 = 0.813, p = 0.036)</a:t>
            </a:r>
          </a:p>
          <a:p>
            <a:r>
              <a:rPr lang="en-US" baseline="0" dirty="0" smtClean="0"/>
              <a:t>At the medium and large buffers (25, 50 and 75km) the energy released during seismic events is the important factor, at the medium scale (50km) it is the depth of the events and a shorter scale (10 and 25km) it is the amount of events, regardless of magnitude or depth. </a:t>
            </a:r>
          </a:p>
        </p:txBody>
      </p:sp>
      <p:sp>
        <p:nvSpPr>
          <p:cNvPr id="4" name="Slide Number Placeholder 3"/>
          <p:cNvSpPr>
            <a:spLocks noGrp="1"/>
          </p:cNvSpPr>
          <p:nvPr>
            <p:ph type="sldNum" sz="quarter" idx="10"/>
          </p:nvPr>
        </p:nvSpPr>
        <p:spPr/>
        <p:txBody>
          <a:bodyPr/>
          <a:lstStyle/>
          <a:p>
            <a:fld id="{5E8E5BF4-7FCF-4AC9-9D13-E7F5812620F9}"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Western</a:t>
            </a:r>
            <a:r>
              <a:rPr lang="en-US" baseline="0" dirty="0" smtClean="0"/>
              <a:t> Panama has the greatest density of seismic events of the country. However, the events of greater magnitude occur outside of this region. This may be explain the negative relation of erosion with average magnitude of seismic events.</a:t>
            </a:r>
          </a:p>
          <a:p>
            <a:endParaRPr lang="en-US" dirty="0"/>
          </a:p>
        </p:txBody>
      </p:sp>
      <p:sp>
        <p:nvSpPr>
          <p:cNvPr id="4" name="Slide Number Placeholder 3"/>
          <p:cNvSpPr>
            <a:spLocks noGrp="1"/>
          </p:cNvSpPr>
          <p:nvPr>
            <p:ph type="sldNum" sz="quarter" idx="10"/>
          </p:nvPr>
        </p:nvSpPr>
        <p:spPr/>
        <p:txBody>
          <a:bodyPr/>
          <a:lstStyle/>
          <a:p>
            <a:fld id="{5E8E5BF4-7FCF-4AC9-9D13-E7F5812620F9}"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will</a:t>
            </a:r>
            <a:r>
              <a:rPr lang="en-US" baseline="0" dirty="0" smtClean="0"/>
              <a:t> look for information about eruptions of this volcano, and the material it releases, to mention here.</a:t>
            </a:r>
          </a:p>
          <a:p>
            <a:endParaRPr lang="en-US" baseline="0" dirty="0" smtClean="0"/>
          </a:p>
          <a:p>
            <a:r>
              <a:rPr lang="en-US" baseline="0" dirty="0" smtClean="0"/>
              <a:t>I’m not sure if this should go here (after seismicity) or after tectonics.</a:t>
            </a:r>
            <a:endParaRPr lang="en-US" dirty="0"/>
          </a:p>
        </p:txBody>
      </p:sp>
      <p:sp>
        <p:nvSpPr>
          <p:cNvPr id="4" name="Slide Number Placeholder 3"/>
          <p:cNvSpPr>
            <a:spLocks noGrp="1"/>
          </p:cNvSpPr>
          <p:nvPr>
            <p:ph type="sldNum" sz="quarter" idx="10"/>
          </p:nvPr>
        </p:nvSpPr>
        <p:spPr/>
        <p:txBody>
          <a:bodyPr/>
          <a:lstStyle/>
          <a:p>
            <a:fld id="{5E8E5BF4-7FCF-4AC9-9D13-E7F5812620F9}"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Objective 1:</a:t>
            </a:r>
            <a:r>
              <a:rPr lang="en-US" baseline="0" dirty="0" smtClean="0"/>
              <a:t> To serve as benchmark for land management decisions. To reduce the gap in cosmogenic studies in tropical climates (</a:t>
            </a:r>
            <a:r>
              <a:rPr lang="en-US" baseline="0" dirty="0" err="1" smtClean="0"/>
              <a:t>Portenga</a:t>
            </a:r>
            <a:r>
              <a:rPr lang="en-US" baseline="0" dirty="0" smtClean="0"/>
              <a:t> and </a:t>
            </a:r>
            <a:r>
              <a:rPr lang="en-US" baseline="0" dirty="0" err="1" smtClean="0"/>
              <a:t>Bierman</a:t>
            </a:r>
            <a:r>
              <a:rPr lang="en-US" baseline="0" dirty="0" smtClean="0"/>
              <a:t>, 2011)</a:t>
            </a:r>
          </a:p>
          <a:p>
            <a:r>
              <a:rPr lang="en-US" dirty="0" smtClean="0"/>
              <a:t>Objective</a:t>
            </a:r>
            <a:r>
              <a:rPr lang="en-US" baseline="0" dirty="0" smtClean="0"/>
              <a:t> 2: Explore the effect of </a:t>
            </a:r>
            <a:r>
              <a:rPr lang="en-US" baseline="0" dirty="0" err="1" smtClean="0"/>
              <a:t>physiography</a:t>
            </a:r>
            <a:r>
              <a:rPr lang="en-US" baseline="0" dirty="0" smtClean="0"/>
              <a:t>, climate, tectonics, a land use proxy and (compare to silicate weathering?)</a:t>
            </a:r>
          </a:p>
          <a:p>
            <a:r>
              <a:rPr lang="en-US" baseline="0" dirty="0" smtClean="0"/>
              <a:t>Objective 3: To look at how much sediment landslides introduce in the rivers</a:t>
            </a:r>
            <a:endParaRPr lang="en-US" dirty="0"/>
          </a:p>
        </p:txBody>
      </p:sp>
      <p:sp>
        <p:nvSpPr>
          <p:cNvPr id="4" name="Slide Number Placeholder 3"/>
          <p:cNvSpPr>
            <a:spLocks noGrp="1"/>
          </p:cNvSpPr>
          <p:nvPr>
            <p:ph type="sldNum" sz="quarter" idx="10"/>
          </p:nvPr>
        </p:nvSpPr>
        <p:spPr/>
        <p:txBody>
          <a:bodyPr/>
          <a:lstStyle/>
          <a:p>
            <a:fld id="{5E8E5BF4-7FCF-4AC9-9D13-E7F5812620F9}"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a recent publication by </a:t>
            </a:r>
            <a:r>
              <a:rPr lang="en-US" dirty="0" err="1" smtClean="0"/>
              <a:t>Ouimet</a:t>
            </a:r>
            <a:r>
              <a:rPr lang="en-US" dirty="0" smtClean="0"/>
              <a:t> (2008)</a:t>
            </a:r>
            <a:r>
              <a:rPr lang="en-US" baseline="0" dirty="0" smtClean="0"/>
              <a:t> the effect of a M 7.9 earthquake in China was studied, and it was concluded that as a result of the ground shaking, the frequency of landslides increased after the earthquake.</a:t>
            </a:r>
          </a:p>
          <a:p>
            <a:r>
              <a:rPr lang="en-US" baseline="0" dirty="0" smtClean="0"/>
              <a:t>Kong and others (2007) conducted research in Tibet, and concluded that there is a positive relationship between erosion and tectonics. They attributed it to rock uplift induced by tectonics in that region. </a:t>
            </a:r>
          </a:p>
          <a:p>
            <a:r>
              <a:rPr lang="en-US" baseline="0" dirty="0" smtClean="0"/>
              <a:t>The region determined Southwestern for this study, is located entirely in the </a:t>
            </a:r>
            <a:r>
              <a:rPr lang="en-US" baseline="0" dirty="0" err="1" smtClean="0"/>
              <a:t>Burica</a:t>
            </a:r>
            <a:r>
              <a:rPr lang="en-US" baseline="0" dirty="0" smtClean="0"/>
              <a:t> Peninsula. Although average erosion rates are 100 times less than the uplift rates (average, 444 ± 70 m/</a:t>
            </a:r>
            <a:r>
              <a:rPr lang="en-US" baseline="0" dirty="0" err="1" smtClean="0"/>
              <a:t>Myr</a:t>
            </a:r>
            <a:r>
              <a:rPr lang="en-US" baseline="0" dirty="0" smtClean="0"/>
              <a:t>), rapid uplift in this area suggests that increased denudation may be related to tectonic uplift.</a:t>
            </a:r>
          </a:p>
          <a:p>
            <a:endParaRPr lang="en-US" dirty="0"/>
          </a:p>
        </p:txBody>
      </p:sp>
      <p:sp>
        <p:nvSpPr>
          <p:cNvPr id="4" name="Slide Number Placeholder 3"/>
          <p:cNvSpPr>
            <a:spLocks noGrp="1"/>
          </p:cNvSpPr>
          <p:nvPr>
            <p:ph type="sldNum" sz="quarter" idx="10"/>
          </p:nvPr>
        </p:nvSpPr>
        <p:spPr/>
        <p:txBody>
          <a:bodyPr/>
          <a:lstStyle/>
          <a:p>
            <a:fld id="{5E8E5BF4-7FCF-4AC9-9D13-E7F5812620F9}"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Erosion rates of</a:t>
            </a:r>
            <a:r>
              <a:rPr lang="en-US" baseline="0" dirty="0" smtClean="0"/>
              <a:t> Panamanian basins span much of the range previously reported for tropical basins. Here, I plan on briefly going over the difference in tectonics with Sri Lanka and Madagascar, and that they are similar in all other parameters (table)</a:t>
            </a:r>
          </a:p>
          <a:p>
            <a:endParaRPr lang="en-US" baseline="0" dirty="0" smtClean="0"/>
          </a:p>
          <a:p>
            <a:r>
              <a:rPr lang="en-US" baseline="0" dirty="0" smtClean="0"/>
              <a:t>GROUND ACCELERATION YOUS HOULD EXPECT TO HAPPEN ONCE EVERY TEN YEARS</a:t>
            </a:r>
            <a:endParaRPr lang="en-US" dirty="0"/>
          </a:p>
        </p:txBody>
      </p:sp>
      <p:sp>
        <p:nvSpPr>
          <p:cNvPr id="4" name="Slide Number Placeholder 3"/>
          <p:cNvSpPr>
            <a:spLocks noGrp="1"/>
          </p:cNvSpPr>
          <p:nvPr>
            <p:ph type="sldNum" sz="quarter" idx="10"/>
          </p:nvPr>
        </p:nvSpPr>
        <p:spPr/>
        <p:txBody>
          <a:bodyPr/>
          <a:lstStyle/>
          <a:p>
            <a:fld id="{5E8E5BF4-7FCF-4AC9-9D13-E7F5812620F9}"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Erosion rates of</a:t>
            </a:r>
            <a:r>
              <a:rPr lang="en-US" baseline="0" dirty="0" smtClean="0"/>
              <a:t> Panamanian basins span much of the range previously reported for tropical basins. Here, I plan on briefly going over the difference in tectonics with Sri Lanka and Madagascar, and that they are similar in all other parameters (table)</a:t>
            </a:r>
          </a:p>
          <a:p>
            <a:endParaRPr lang="en-US" baseline="0" dirty="0" smtClean="0"/>
          </a:p>
          <a:p>
            <a:r>
              <a:rPr lang="en-US" baseline="0" dirty="0" smtClean="0"/>
              <a:t>GROUND ACCELERATION YOUS HOULD EXPECT TO HAPPEN ONCE EVERY TEN YEARS</a:t>
            </a:r>
            <a:endParaRPr lang="en-US" dirty="0"/>
          </a:p>
        </p:txBody>
      </p:sp>
      <p:sp>
        <p:nvSpPr>
          <p:cNvPr id="4" name="Slide Number Placeholder 3"/>
          <p:cNvSpPr>
            <a:spLocks noGrp="1"/>
          </p:cNvSpPr>
          <p:nvPr>
            <p:ph type="sldNum" sz="quarter" idx="10"/>
          </p:nvPr>
        </p:nvSpPr>
        <p:spPr/>
        <p:txBody>
          <a:bodyPr/>
          <a:lstStyle/>
          <a:p>
            <a:fld id="{5E8E5BF4-7FCF-4AC9-9D13-E7F5812620F9}" type="slidenum">
              <a:rPr lang="en-US" smtClean="0"/>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Southwestern region hast the highest</a:t>
            </a:r>
            <a:r>
              <a:rPr lang="en-US" baseline="0" dirty="0" smtClean="0"/>
              <a:t> average erosion rate. Central region hast the greatest variance of all regions. There is a statistically significant difference between the average erosion rate of the southwestern region and the central and central-eastern regions.</a:t>
            </a:r>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E8E5BF4-7FCF-4AC9-9D13-E7F5812620F9}" type="slidenum">
              <a:rPr lang="en-US" smtClean="0"/>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data were lumped at a regional scale, the strength of</a:t>
            </a:r>
            <a:r>
              <a:rPr lang="en-US" baseline="0" dirty="0" smtClean="0"/>
              <a:t> the relationships (R2) increased, but the statistical significance decreased (small n). A similar trend of weakening relationships as the analysis scale increased was found by </a:t>
            </a:r>
            <a:r>
              <a:rPr lang="en-US" baseline="0" dirty="0" err="1" smtClean="0"/>
              <a:t>Portenga</a:t>
            </a:r>
            <a:r>
              <a:rPr lang="en-US" baseline="0" dirty="0" smtClean="0"/>
              <a:t> and </a:t>
            </a:r>
            <a:r>
              <a:rPr lang="en-US" baseline="0" dirty="0" err="1" smtClean="0"/>
              <a:t>Bierman</a:t>
            </a:r>
            <a:r>
              <a:rPr lang="en-US" baseline="0" dirty="0" smtClean="0"/>
              <a:t> (2011). </a:t>
            </a:r>
            <a:endParaRPr lang="en-US" dirty="0" smtClean="0"/>
          </a:p>
          <a:p>
            <a:r>
              <a:rPr lang="en-US" dirty="0" err="1" smtClean="0"/>
              <a:t>Lithology</a:t>
            </a:r>
            <a:r>
              <a:rPr lang="en-US" baseline="0" dirty="0" smtClean="0"/>
              <a:t> and chemical weathering were not tested at the regional level. The 3 </a:t>
            </a:r>
            <a:r>
              <a:rPr lang="en-US" baseline="0" dirty="0" err="1" smtClean="0"/>
              <a:t>lithologies</a:t>
            </a:r>
            <a:r>
              <a:rPr lang="en-US" baseline="0" dirty="0" smtClean="0"/>
              <a:t> were not represented in all regions: the sedimentary basins were overshadowed by other </a:t>
            </a:r>
            <a:r>
              <a:rPr lang="en-US" baseline="0" dirty="0" err="1" smtClean="0"/>
              <a:t>lithologies</a:t>
            </a:r>
            <a:r>
              <a:rPr lang="en-US" baseline="0" dirty="0" smtClean="0"/>
              <a:t> in their regional cluster. As for chemical weathering, there are only 9 watersheds with silicate weathering rates, and they are not representative of all 5 regions. </a:t>
            </a:r>
          </a:p>
          <a:p>
            <a:r>
              <a:rPr lang="en-US" dirty="0" smtClean="0"/>
              <a:t>T</a:t>
            </a:r>
            <a:r>
              <a:rPr lang="en-US" baseline="0" dirty="0" smtClean="0"/>
              <a:t>he only relationship that holds at the regional level is with seismic events at the 10km buffer, which increases its statistical significance at the regional level.</a:t>
            </a:r>
            <a:endParaRPr lang="en-US" dirty="0" smtClean="0"/>
          </a:p>
        </p:txBody>
      </p:sp>
      <p:sp>
        <p:nvSpPr>
          <p:cNvPr id="4" name="Slide Number Placeholder 3"/>
          <p:cNvSpPr>
            <a:spLocks noGrp="1"/>
          </p:cNvSpPr>
          <p:nvPr>
            <p:ph type="sldNum" sz="quarter" idx="10"/>
          </p:nvPr>
        </p:nvSpPr>
        <p:spPr/>
        <p:txBody>
          <a:bodyPr/>
          <a:lstStyle/>
          <a:p>
            <a:fld id="{5E8E5BF4-7FCF-4AC9-9D13-E7F5812620F9}" type="slidenum">
              <a:rPr lang="en-US" smtClean="0"/>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My</a:t>
            </a:r>
            <a:r>
              <a:rPr lang="en-US" baseline="0" dirty="0" smtClean="0"/>
              <a:t> data suggests that sediment introduced to Panamanian rivers by landslides has lower 10Be concentration than sediment entering by other means, such as bank collapse and creep down slopes.</a:t>
            </a:r>
          </a:p>
          <a:p>
            <a:r>
              <a:rPr lang="en-US" baseline="0" dirty="0" smtClean="0"/>
              <a:t>10Be concentration of the landslide material is related to grain size with large grains an as much as 3.5 times less 10Be than small grains. </a:t>
            </a:r>
          </a:p>
          <a:p>
            <a:r>
              <a:rPr lang="en-US" baseline="0" dirty="0" smtClean="0"/>
              <a:t>This inverse relationship is useful to assess material sourcing. Samples with greatest diameter result from deep-seated landslides and carry less 10Be than surface materials. On the other hand, fine-grained material is preferentially sourced from near the land surfaces and this its isotopic concentration is greater. </a:t>
            </a:r>
          </a:p>
          <a:p>
            <a:r>
              <a:rPr lang="en-US" dirty="0" smtClean="0"/>
              <a:t>This</a:t>
            </a:r>
            <a:r>
              <a:rPr lang="en-US" baseline="0" dirty="0" smtClean="0"/>
              <a:t> inverse relationship between grain size and isotopic concentration was also found in Puerto Rico by Brown and others (1998). Given that Puerto Rico and Panama are similar in climate, it is possible that this inverse relationship will only be seen in these environments.</a:t>
            </a:r>
          </a:p>
          <a:p>
            <a:endParaRPr lang="en-US" dirty="0" smtClean="0"/>
          </a:p>
          <a:p>
            <a:r>
              <a:rPr lang="en-US" dirty="0" smtClean="0"/>
              <a:t>No</a:t>
            </a:r>
            <a:r>
              <a:rPr lang="en-US" baseline="0" dirty="0" smtClean="0"/>
              <a:t> statistical testing can be done for the difference in isotopic concentration due to material sourcing for each grain size category. This is because, we only have three samples for each grain size split, and the statistical significance of a test with that few samples is low. </a:t>
            </a:r>
          </a:p>
          <a:p>
            <a:r>
              <a:rPr lang="en-US" baseline="0" dirty="0" smtClean="0"/>
              <a:t>However, as it can be seen in this graph, isotopic concentration on landslide material is considerably lower than in upstream and downstream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5E8E5BF4-7FCF-4AC9-9D13-E7F5812620F9}" type="slidenum">
              <a:rPr lang="en-US" smtClean="0"/>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8E5BF4-7FCF-4AC9-9D13-E7F5812620F9}"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LATITUDE 7-9</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LONGITUDE 77-83</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Panama</a:t>
            </a:r>
            <a:r>
              <a:rPr lang="en-US" baseline="0" dirty="0" smtClean="0"/>
              <a:t> is mostly flat, with a Central Cordillera extending along most of the isthmus from the border with Costa Rica to the Panama Canal. (</a:t>
            </a:r>
            <a:r>
              <a:rPr lang="en-US" dirty="0" smtClean="0"/>
              <a:t>Make a note or something of max elevations of </a:t>
            </a:r>
            <a:r>
              <a:rPr lang="en-US" dirty="0" err="1" smtClean="0"/>
              <a:t>Barú</a:t>
            </a:r>
            <a:r>
              <a:rPr lang="en-US" baseline="0" dirty="0" smtClean="0"/>
              <a:t> volcano 3,475 m (is this the one in the Felix’s watershed?) with the max elevation, and only four peaks over 2,900m. Rivers draining to the Caribbean Sea are shorter than those draining to the Pacific, have greater slopes, and discharge a greater volume.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ADD CAPTIONS ON THE MAPS, SAY RELIEF AND </a:t>
            </a:r>
            <a:r>
              <a:rPr lang="en-US" baseline="0" smtClean="0"/>
              <a:t>SURFACE </a:t>
            </a:r>
            <a:endParaRPr lang="en-US" dirty="0" smtClean="0"/>
          </a:p>
        </p:txBody>
      </p:sp>
      <p:sp>
        <p:nvSpPr>
          <p:cNvPr id="4" name="Slide Number Placeholder 3"/>
          <p:cNvSpPr>
            <a:spLocks noGrp="1"/>
          </p:cNvSpPr>
          <p:nvPr>
            <p:ph type="sldNum" sz="quarter" idx="10"/>
          </p:nvPr>
        </p:nvSpPr>
        <p:spPr/>
        <p:txBody>
          <a:bodyPr/>
          <a:lstStyle/>
          <a:p>
            <a:fld id="{5E8E5BF4-7FCF-4AC9-9D13-E7F5812620F9}"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8E5BF4-7FCF-4AC9-9D13-E7F5812620F9}"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Chemical weathering is also solution</a:t>
            </a:r>
          </a:p>
          <a:p>
            <a:r>
              <a:rPr lang="en-US" dirty="0" smtClean="0"/>
              <a:t>Silicate weathering measured from water samples and water</a:t>
            </a:r>
            <a:r>
              <a:rPr lang="en-US" baseline="0" dirty="0" smtClean="0"/>
              <a:t> volume to calculate flux</a:t>
            </a:r>
          </a:p>
          <a:p>
            <a:endParaRPr lang="en-US" dirty="0"/>
          </a:p>
        </p:txBody>
      </p:sp>
      <p:sp>
        <p:nvSpPr>
          <p:cNvPr id="4" name="Slide Number Placeholder 3"/>
          <p:cNvSpPr>
            <a:spLocks noGrp="1"/>
          </p:cNvSpPr>
          <p:nvPr>
            <p:ph type="sldNum" sz="quarter" idx="10"/>
          </p:nvPr>
        </p:nvSpPr>
        <p:spPr/>
        <p:txBody>
          <a:bodyPr/>
          <a:lstStyle/>
          <a:p>
            <a:fld id="{5E8E5BF4-7FCF-4AC9-9D13-E7F5812620F9}"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In-situ</a:t>
            </a:r>
            <a:r>
              <a:rPr lang="en-US" baseline="0" dirty="0" smtClean="0"/>
              <a:t> produced cosmogenic nuclides: isotopes formed when earth materials are exposed to cosmic rays (GALACTIC, from outer space). 10Be is produced by </a:t>
            </a:r>
            <a:r>
              <a:rPr lang="en-US" baseline="0" dirty="0" err="1" smtClean="0"/>
              <a:t>spallation</a:t>
            </a:r>
            <a:r>
              <a:rPr lang="en-US" baseline="0" dirty="0" smtClean="0"/>
              <a:t> reaction in quartz. A </a:t>
            </a:r>
            <a:r>
              <a:rPr lang="en-US" baseline="0" dirty="0" err="1" smtClean="0"/>
              <a:t>spallation</a:t>
            </a:r>
            <a:r>
              <a:rPr lang="en-US" baseline="0" dirty="0" smtClean="0"/>
              <a:t> reaction is a high-energy process during which a neutron collides with a target nucleus (Silicon and Oxygen in Quartz) and breaks it into several particles, resulting in a lighter residual nucleus and the emission of neutrons and protons.</a:t>
            </a:r>
          </a:p>
          <a:p>
            <a:r>
              <a:rPr lang="en-US" baseline="0" dirty="0" smtClean="0"/>
              <a:t>Production decreases exponentially with depth, and is inconsequential below 2m depth in rocks</a:t>
            </a:r>
            <a:r>
              <a:rPr lang="en-US" baseline="0" dirty="0" smtClean="0">
                <a:sym typeface="Wingdings" pitchFamily="2" charset="2"/>
              </a:rPr>
              <a:t> near-surface residence time indicator</a:t>
            </a:r>
          </a:p>
          <a:p>
            <a:endParaRPr lang="en-US" baseline="0" dirty="0" smtClean="0"/>
          </a:p>
        </p:txBody>
      </p:sp>
      <p:sp>
        <p:nvSpPr>
          <p:cNvPr id="4" name="Slide Number Placeholder 3"/>
          <p:cNvSpPr>
            <a:spLocks noGrp="1"/>
          </p:cNvSpPr>
          <p:nvPr>
            <p:ph type="sldNum" sz="quarter" idx="10"/>
          </p:nvPr>
        </p:nvSpPr>
        <p:spPr/>
        <p:txBody>
          <a:bodyPr/>
          <a:lstStyle/>
          <a:p>
            <a:fld id="{5E8E5BF4-7FCF-4AC9-9D13-E7F5812620F9}"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In-situ</a:t>
            </a:r>
            <a:r>
              <a:rPr lang="en-US" baseline="0" dirty="0" smtClean="0"/>
              <a:t> produced cosmogenic nuclides: isotopes formed when earth materials are exposed to cosmic rays (GALACTIC, from outer space). 10Be is produced by </a:t>
            </a:r>
            <a:r>
              <a:rPr lang="en-US" baseline="0" dirty="0" err="1" smtClean="0"/>
              <a:t>spallation</a:t>
            </a:r>
            <a:r>
              <a:rPr lang="en-US" baseline="0" dirty="0" smtClean="0"/>
              <a:t> reaction in quartz. A </a:t>
            </a:r>
            <a:r>
              <a:rPr lang="en-US" baseline="0" dirty="0" err="1" smtClean="0"/>
              <a:t>spallation</a:t>
            </a:r>
            <a:r>
              <a:rPr lang="en-US" baseline="0" dirty="0" smtClean="0"/>
              <a:t> reaction is a high-energy process during which a neutron collides with a target nucleus (Silicon and Oxygen in Quartz) and breaks it into several particles, resulting in a lighter residual nucleus and the emission of neutrons and protons.</a:t>
            </a:r>
          </a:p>
          <a:p>
            <a:r>
              <a:rPr lang="en-US" baseline="0" dirty="0" smtClean="0"/>
              <a:t>Production decreases exponentially with depth, and is inconsequential below 2m depth in rocks</a:t>
            </a:r>
            <a:r>
              <a:rPr lang="en-US" baseline="0" dirty="0" smtClean="0">
                <a:sym typeface="Wingdings" pitchFamily="2" charset="2"/>
              </a:rPr>
              <a:t> near-surface residence time indicator</a:t>
            </a:r>
          </a:p>
          <a:p>
            <a:endParaRPr lang="en-US" baseline="0" dirty="0" smtClean="0"/>
          </a:p>
        </p:txBody>
      </p:sp>
      <p:sp>
        <p:nvSpPr>
          <p:cNvPr id="4" name="Slide Number Placeholder 3"/>
          <p:cNvSpPr>
            <a:spLocks noGrp="1"/>
          </p:cNvSpPr>
          <p:nvPr>
            <p:ph type="sldNum" sz="quarter" idx="10"/>
          </p:nvPr>
        </p:nvSpPr>
        <p:spPr/>
        <p:txBody>
          <a:bodyPr/>
          <a:lstStyle/>
          <a:p>
            <a:fld id="{5E8E5BF4-7FCF-4AC9-9D13-E7F5812620F9}"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Assumes steady state over the </a:t>
            </a:r>
            <a:r>
              <a:rPr lang="en-US" baseline="0" dirty="0" err="1" smtClean="0"/>
              <a:t>erosional</a:t>
            </a:r>
            <a:r>
              <a:rPr lang="en-US" baseline="0" dirty="0" smtClean="0"/>
              <a:t> timeframe</a:t>
            </a:r>
          </a:p>
        </p:txBody>
      </p:sp>
      <p:sp>
        <p:nvSpPr>
          <p:cNvPr id="4" name="Slide Number Placeholder 3"/>
          <p:cNvSpPr>
            <a:spLocks noGrp="1"/>
          </p:cNvSpPr>
          <p:nvPr>
            <p:ph type="sldNum" sz="quarter" idx="10"/>
          </p:nvPr>
        </p:nvSpPr>
        <p:spPr/>
        <p:txBody>
          <a:bodyPr/>
          <a:lstStyle/>
          <a:p>
            <a:fld id="{5E8E5BF4-7FCF-4AC9-9D13-E7F5812620F9}"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Sampling</a:t>
            </a:r>
            <a:r>
              <a:rPr lang="en-US" baseline="0" dirty="0" smtClean="0"/>
              <a:t> events</a:t>
            </a:r>
          </a:p>
          <a:p>
            <a:r>
              <a:rPr lang="en-US" baseline="0" dirty="0" smtClean="0"/>
              <a:t>2004: eastern side of the Canal -test for human impacts of deforestation, and compare to background erosion rates measured for the Rio Chagres in 2002</a:t>
            </a:r>
          </a:p>
          <a:p>
            <a:r>
              <a:rPr lang="en-US" baseline="0" dirty="0" smtClean="0"/>
              <a:t>2007: sampling along Pan-American Highway, to explore spatial distribution of erosion in the country and compare to chemical weathering.  Samples collected by Harmon and Goldsmith for chemical weathering calculations</a:t>
            </a:r>
          </a:p>
          <a:p>
            <a:r>
              <a:rPr lang="en-US" baseline="0" dirty="0" smtClean="0"/>
              <a:t>2009: Landslide related samples, and a temporal replicate for the Rio Chagres</a:t>
            </a:r>
            <a:endParaRPr lang="en-US" dirty="0"/>
          </a:p>
        </p:txBody>
      </p:sp>
      <p:sp>
        <p:nvSpPr>
          <p:cNvPr id="4" name="Slide Number Placeholder 3"/>
          <p:cNvSpPr>
            <a:spLocks noGrp="1"/>
          </p:cNvSpPr>
          <p:nvPr>
            <p:ph type="sldNum" sz="quarter" idx="10"/>
          </p:nvPr>
        </p:nvSpPr>
        <p:spPr/>
        <p:txBody>
          <a:bodyPr/>
          <a:lstStyle/>
          <a:p>
            <a:fld id="{5E8E5BF4-7FCF-4AC9-9D13-E7F5812620F9}"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ectangle 20"/>
          <p:cNvSpPr>
            <a:spLocks noGrp="1"/>
          </p:cNvSpPr>
          <p:nvPr>
            <p:ph type="ctrTitle"/>
          </p:nvPr>
        </p:nvSpPr>
        <p:spPr>
          <a:xfrm>
            <a:off x="685800" y="990601"/>
            <a:ext cx="7772400" cy="2609850"/>
          </a:xfrm>
        </p:spPr>
        <p:txBody>
          <a:bodyPr anchor="b" anchorCtr="0">
            <a:noAutofit/>
            <a:scene3d>
              <a:camera prst="orthographicFront"/>
              <a:lightRig rig="soft" dir="t">
                <a:rot lat="0" lon="0" rev="2100000"/>
              </a:lightRig>
            </a:scene3d>
            <a:sp3d prstMaterial="matte">
              <a:bevelT w="38100" h="38100"/>
              <a:contourClr>
                <a:srgbClr val="FFFFFF"/>
              </a:contourClr>
            </a:sp3d>
          </a:bodyPr>
          <a:lstStyle>
            <a:lvl1pPr algn="ctr">
              <a:defRPr lang="en-US" sz="5800" dirty="0" smtClean="0">
                <a:ln w="9525">
                  <a:noFill/>
                </a:ln>
                <a:effectLst>
                  <a:outerShdw blurRad="50800" dist="38100" dir="8220000" algn="tl" rotWithShape="0">
                    <a:srgbClr val="000000">
                      <a:alpha val="40000"/>
                    </a:srgbClr>
                  </a:outerShdw>
                </a:effectLst>
              </a:defRPr>
            </a:lvl1pPr>
          </a:lstStyle>
          <a:p>
            <a:r>
              <a:rPr lang="en-US" smtClean="0"/>
              <a:t>Click to edit Master title style</a:t>
            </a:r>
            <a:endParaRPr lang="en-US" dirty="0"/>
          </a:p>
        </p:txBody>
      </p:sp>
      <p:sp>
        <p:nvSpPr>
          <p:cNvPr id="24" name="Rectangle 26"/>
          <p:cNvSpPr>
            <a:spLocks noGrp="1"/>
          </p:cNvSpPr>
          <p:nvPr>
            <p:ph type="subTitle" idx="1"/>
          </p:nvPr>
        </p:nvSpPr>
        <p:spPr>
          <a:xfrm>
            <a:off x="1371600" y="3657600"/>
            <a:ext cx="6400800" cy="1967089"/>
          </a:xfrm>
        </p:spPr>
        <p:txBody>
          <a:bodyPr>
            <a:normAutofit/>
          </a:bodyPr>
          <a:lstStyle>
            <a:lvl1pPr marL="0" indent="0" algn="ctr">
              <a:buNone/>
              <a:defRPr lang="en-US" sz="3000" b="0">
                <a:solidFill>
                  <a:schemeClr val="tx2"/>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18" name="Rectangle 6"/>
          <p:cNvSpPr>
            <a:spLocks noGrp="1"/>
          </p:cNvSpPr>
          <p:nvPr>
            <p:ph type="dt" sz="half" idx="10"/>
          </p:nvPr>
        </p:nvSpPr>
        <p:spPr/>
        <p:txBody>
          <a:bodyPr/>
          <a:lstStyle>
            <a:lvl1pPr>
              <a:defRPr lang="en-US" smtClean="0"/>
            </a:lvl1pPr>
          </a:lstStyle>
          <a:p>
            <a:fld id="{202C5B2C-6A4C-422F-8920-C07FA61F9852}" type="datetimeFigureOut">
              <a:rPr lang="en-US" smtClean="0"/>
              <a:pPr/>
              <a:t>5/17/2012</a:t>
            </a:fld>
            <a:endParaRPr lang="en-US"/>
          </a:p>
        </p:txBody>
      </p:sp>
      <p:sp>
        <p:nvSpPr>
          <p:cNvPr id="9" name="Rectangle 14"/>
          <p:cNvSpPr>
            <a:spLocks noGrp="1"/>
          </p:cNvSpPr>
          <p:nvPr>
            <p:ph type="sldNum" sz="quarter" idx="11"/>
          </p:nvPr>
        </p:nvSpPr>
        <p:spPr/>
        <p:txBody>
          <a:bodyPr/>
          <a:lstStyle>
            <a:lvl1pPr>
              <a:defRPr lang="en-US" smtClean="0"/>
            </a:lvl1pPr>
          </a:lstStyle>
          <a:p>
            <a:fld id="{24409EFE-F791-4895-8D8E-3711BF85DD13}" type="slidenum">
              <a:rPr lang="en-US" smtClean="0"/>
              <a:pPr/>
              <a:t>‹#›</a:t>
            </a:fld>
            <a:endParaRPr lang="en-US"/>
          </a:p>
        </p:txBody>
      </p:sp>
      <p:sp>
        <p:nvSpPr>
          <p:cNvPr id="25" name="Rectangle 27"/>
          <p:cNvSpPr>
            <a:spLocks noGrp="1"/>
          </p:cNvSpPr>
          <p:nvPr>
            <p:ph type="ftr" sz="quarter" idx="12"/>
          </p:nvPr>
        </p:nvSpPr>
        <p:spPr/>
        <p:txBody>
          <a:bodyPr/>
          <a:lstStyle>
            <a:lvl1pPr>
              <a:defRPr lang="en-US" smtClean="0"/>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2C5B2C-6A4C-422F-8920-C07FA61F9852}" type="datetimeFigureOut">
              <a:rPr lang="en-US" smtClean="0"/>
              <a:pPr/>
              <a:t>5/17/2012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409EFE-F791-4895-8D8E-3711BF85DD1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2C5B2C-6A4C-422F-8920-C07FA61F9852}" type="datetimeFigureOut">
              <a:rPr lang="en-US" smtClean="0"/>
              <a:pPr/>
              <a:t>5/17/2012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409EFE-F791-4895-8D8E-3711BF85DD1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smtClean="0"/>
              <a:t>Click to edit Master title style</a:t>
            </a:r>
            <a:endParaRPr lang="en-US"/>
          </a:p>
        </p:txBody>
      </p:sp>
      <p:sp>
        <p:nvSpPr>
          <p:cNvPr id="3" name="Rectangle 3"/>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p:cNvSpPr>
          <p:nvPr>
            <p:ph type="dt" sz="half" idx="10"/>
          </p:nvPr>
        </p:nvSpPr>
        <p:spPr/>
        <p:txBody>
          <a:bodyPr/>
          <a:lstStyle/>
          <a:p>
            <a:fld id="{202C5B2C-6A4C-422F-8920-C07FA61F9852}" type="datetimeFigureOut">
              <a:rPr lang="en-US" smtClean="0"/>
              <a:pPr/>
              <a:t>5/17/2012</a:t>
            </a:fld>
            <a:endParaRPr lang="en-US"/>
          </a:p>
        </p:txBody>
      </p:sp>
      <p:sp>
        <p:nvSpPr>
          <p:cNvPr id="5" name="Rectangle 5"/>
          <p:cNvSpPr>
            <a:spLocks noGrp="1"/>
          </p:cNvSpPr>
          <p:nvPr>
            <p:ph type="ftr" sz="quarter" idx="11"/>
          </p:nvPr>
        </p:nvSpPr>
        <p:spPr/>
        <p:txBody>
          <a:bodyPr/>
          <a:lstStyle/>
          <a:p>
            <a:endParaRPr lang="en-US"/>
          </a:p>
        </p:txBody>
      </p:sp>
      <p:sp>
        <p:nvSpPr>
          <p:cNvPr id="6" name="Rectangle 6"/>
          <p:cNvSpPr>
            <a:spLocks noGrp="1"/>
          </p:cNvSpPr>
          <p:nvPr>
            <p:ph type="sldNum" sz="quarter" idx="12"/>
          </p:nvPr>
        </p:nvSpPr>
        <p:spPr/>
        <p:txBody>
          <a:bodyPr/>
          <a:lstStyle/>
          <a:p>
            <a:fld id="{24409EFE-F791-4895-8D8E-3711BF85DD1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Rectangle 2"/>
          <p:cNvSpPr>
            <a:spLocks noGrp="1"/>
          </p:cNvSpPr>
          <p:nvPr>
            <p:ph type="title"/>
          </p:nvPr>
        </p:nvSpPr>
        <p:spPr>
          <a:xfrm>
            <a:off x="722313" y="2685391"/>
            <a:ext cx="7772400" cy="3112843"/>
          </a:xfrm>
        </p:spPr>
        <p:txBody>
          <a:bodyPr anchor="t">
            <a:normAutofit/>
          </a:bodyPr>
          <a:lstStyle>
            <a:lvl1pPr algn="ctr">
              <a:buNone/>
              <a:defRPr lang="en-US" sz="6000" b="1" dirty="0">
                <a:solidFill>
                  <a:schemeClr val="tx2">
                    <a:shade val="85000"/>
                    <a:satMod val="150000"/>
                  </a:schemeClr>
                </a:solidFill>
              </a:defRPr>
            </a:lvl1pPr>
          </a:lstStyle>
          <a:p>
            <a:r>
              <a:rPr lang="en-US" smtClean="0"/>
              <a:t>Click to edit Master title style</a:t>
            </a:r>
            <a:endParaRPr lang="en-US" dirty="0"/>
          </a:p>
        </p:txBody>
      </p:sp>
      <p:sp>
        <p:nvSpPr>
          <p:cNvPr id="3" name="Rectangle 3"/>
          <p:cNvSpPr>
            <a:spLocks noGrp="1"/>
          </p:cNvSpPr>
          <p:nvPr>
            <p:ph type="body" idx="1"/>
          </p:nvPr>
        </p:nvSpPr>
        <p:spPr>
          <a:xfrm>
            <a:off x="722313" y="1128932"/>
            <a:ext cx="7772400" cy="1509712"/>
          </a:xfrm>
        </p:spPr>
        <p:txBody>
          <a:bodyPr anchor="b">
            <a:normAutofit/>
          </a:bodyPr>
          <a:lstStyle>
            <a:lvl1pPr algn="ctr">
              <a:buNone/>
              <a:defRPr lang="en-US" sz="24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Rectangle 4"/>
          <p:cNvSpPr>
            <a:spLocks noGrp="1"/>
          </p:cNvSpPr>
          <p:nvPr>
            <p:ph type="dt" sz="half" idx="10"/>
          </p:nvPr>
        </p:nvSpPr>
        <p:spPr/>
        <p:txBody>
          <a:bodyPr/>
          <a:lstStyle/>
          <a:p>
            <a:fld id="{202C5B2C-6A4C-422F-8920-C07FA61F9852}" type="datetimeFigureOut">
              <a:rPr lang="en-US" smtClean="0"/>
              <a:pPr/>
              <a:t>5/17/2012</a:t>
            </a:fld>
            <a:endParaRPr lang="en-US"/>
          </a:p>
        </p:txBody>
      </p:sp>
      <p:sp>
        <p:nvSpPr>
          <p:cNvPr id="5" name="Rectangle 5"/>
          <p:cNvSpPr>
            <a:spLocks noGrp="1"/>
          </p:cNvSpPr>
          <p:nvPr>
            <p:ph type="ftr" sz="quarter" idx="11"/>
          </p:nvPr>
        </p:nvSpPr>
        <p:spPr/>
        <p:txBody>
          <a:bodyPr/>
          <a:lstStyle/>
          <a:p>
            <a:endParaRPr lang="en-US"/>
          </a:p>
        </p:txBody>
      </p:sp>
      <p:sp>
        <p:nvSpPr>
          <p:cNvPr id="6" name="Rectangle 6"/>
          <p:cNvSpPr>
            <a:spLocks noGrp="1"/>
          </p:cNvSpPr>
          <p:nvPr>
            <p:ph type="sldNum" sz="quarter" idx="12"/>
          </p:nvPr>
        </p:nvSpPr>
        <p:spPr/>
        <p:txBody>
          <a:bodyPr/>
          <a:lstStyle/>
          <a:p>
            <a:fld id="{24409EFE-F791-4895-8D8E-3711BF85DD1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dt" sz="half" idx="10"/>
          </p:nvPr>
        </p:nvSpPr>
        <p:spPr/>
        <p:txBody>
          <a:bodyPr/>
          <a:lstStyle/>
          <a:p>
            <a:fld id="{202C5B2C-6A4C-422F-8920-C07FA61F9852}" type="datetimeFigureOut">
              <a:rPr lang="en-US" smtClean="0"/>
              <a:pPr/>
              <a:t>5/17/2012</a:t>
            </a:fld>
            <a:endParaRPr lang="en-US"/>
          </a:p>
        </p:txBody>
      </p:sp>
      <p:sp>
        <p:nvSpPr>
          <p:cNvPr id="6" name="Rectangle 5"/>
          <p:cNvSpPr>
            <a:spLocks noGrp="1"/>
          </p:cNvSpPr>
          <p:nvPr>
            <p:ph type="ftr" sz="quarter" idx="11"/>
          </p:nvPr>
        </p:nvSpPr>
        <p:spPr/>
        <p:txBody>
          <a:bodyPr/>
          <a:lstStyle/>
          <a:p>
            <a:endParaRPr lang="en-US"/>
          </a:p>
        </p:txBody>
      </p:sp>
      <p:sp>
        <p:nvSpPr>
          <p:cNvPr id="7" name="Rectangle 6"/>
          <p:cNvSpPr>
            <a:spLocks noGrp="1"/>
          </p:cNvSpPr>
          <p:nvPr>
            <p:ph type="sldNum" sz="quarter" idx="12"/>
          </p:nvPr>
        </p:nvSpPr>
        <p:spPr/>
        <p:txBody>
          <a:bodyPr/>
          <a:lstStyle/>
          <a:p>
            <a:fld id="{24409EFE-F791-4895-8D8E-3711BF85DD1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Rectangle 2"/>
          <p:cNvSpPr>
            <a:spLocks noGrp="1"/>
          </p:cNvSpPr>
          <p:nvPr>
            <p:ph type="body" idx="1"/>
          </p:nvPr>
        </p:nvSpPr>
        <p:spPr>
          <a:xfrm>
            <a:off x="457200" y="1535113"/>
            <a:ext cx="4040188"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Rectangl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body" sz="quarter" idx="3"/>
          </p:nvPr>
        </p:nvSpPr>
        <p:spPr>
          <a:xfrm>
            <a:off x="4645025" y="1535113"/>
            <a:ext cx="4041775"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Rectangl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p:cNvSpPr>
          <p:nvPr>
            <p:ph type="dt" sz="half" idx="10"/>
          </p:nvPr>
        </p:nvSpPr>
        <p:spPr/>
        <p:txBody>
          <a:bodyPr/>
          <a:lstStyle/>
          <a:p>
            <a:fld id="{202C5B2C-6A4C-422F-8920-C07FA61F9852}" type="datetimeFigureOut">
              <a:rPr lang="en-US" smtClean="0"/>
              <a:pPr/>
              <a:t>5/17/2012</a:t>
            </a:fld>
            <a:endParaRPr lang="en-US"/>
          </a:p>
        </p:txBody>
      </p:sp>
      <p:sp>
        <p:nvSpPr>
          <p:cNvPr id="8" name="Rectangle 7"/>
          <p:cNvSpPr>
            <a:spLocks noGrp="1"/>
          </p:cNvSpPr>
          <p:nvPr>
            <p:ph type="ftr" sz="quarter" idx="11"/>
          </p:nvPr>
        </p:nvSpPr>
        <p:spPr/>
        <p:txBody>
          <a:bodyPr/>
          <a:lstStyle/>
          <a:p>
            <a:endParaRPr lang="en-US"/>
          </a:p>
        </p:txBody>
      </p:sp>
      <p:sp>
        <p:nvSpPr>
          <p:cNvPr id="9" name="Rectangle 8"/>
          <p:cNvSpPr>
            <a:spLocks noGrp="1"/>
          </p:cNvSpPr>
          <p:nvPr>
            <p:ph type="sldNum" sz="quarter" idx="12"/>
          </p:nvPr>
        </p:nvSpPr>
        <p:spPr/>
        <p:txBody>
          <a:bodyPr/>
          <a:lstStyle/>
          <a:p>
            <a:fld id="{24409EFE-F791-4895-8D8E-3711BF85DD1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en-US" smtClean="0"/>
              <a:t>Click to edit Master title style</a:t>
            </a:r>
            <a:endParaRPr lang="en-US"/>
          </a:p>
        </p:txBody>
      </p:sp>
      <p:sp>
        <p:nvSpPr>
          <p:cNvPr id="3" name="Rectangle 3"/>
          <p:cNvSpPr>
            <a:spLocks noGrp="1"/>
          </p:cNvSpPr>
          <p:nvPr>
            <p:ph type="dt" sz="half" idx="10"/>
          </p:nvPr>
        </p:nvSpPr>
        <p:spPr/>
        <p:txBody>
          <a:bodyPr/>
          <a:lstStyle/>
          <a:p>
            <a:fld id="{202C5B2C-6A4C-422F-8920-C07FA61F9852}" type="datetimeFigureOut">
              <a:rPr lang="en-US" smtClean="0"/>
              <a:pPr/>
              <a:t>5/17/2012</a:t>
            </a:fld>
            <a:endParaRPr lang="en-US"/>
          </a:p>
        </p:txBody>
      </p:sp>
      <p:sp>
        <p:nvSpPr>
          <p:cNvPr id="4" name="Rectangle 4"/>
          <p:cNvSpPr>
            <a:spLocks noGrp="1"/>
          </p:cNvSpPr>
          <p:nvPr>
            <p:ph type="ftr" sz="quarter" idx="11"/>
          </p:nvPr>
        </p:nvSpPr>
        <p:spPr/>
        <p:txBody>
          <a:bodyPr/>
          <a:lstStyle/>
          <a:p>
            <a:endParaRPr lang="en-US"/>
          </a:p>
        </p:txBody>
      </p:sp>
      <p:sp>
        <p:nvSpPr>
          <p:cNvPr id="5" name="Rectangle 5"/>
          <p:cNvSpPr>
            <a:spLocks noGrp="1"/>
          </p:cNvSpPr>
          <p:nvPr>
            <p:ph type="sldNum" sz="quarter" idx="12"/>
          </p:nvPr>
        </p:nvSpPr>
        <p:spPr/>
        <p:txBody>
          <a:bodyPr/>
          <a:lstStyle/>
          <a:p>
            <a:fld id="{24409EFE-F791-4895-8D8E-3711BF85DD1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p:cNvSpPr>
          <p:nvPr>
            <p:ph type="dt" sz="half" idx="10"/>
          </p:nvPr>
        </p:nvSpPr>
        <p:spPr/>
        <p:txBody>
          <a:bodyPr/>
          <a:lstStyle/>
          <a:p>
            <a:fld id="{202C5B2C-6A4C-422F-8920-C07FA61F9852}" type="datetimeFigureOut">
              <a:rPr lang="en-US" smtClean="0"/>
              <a:pPr/>
              <a:t>5/17/2012</a:t>
            </a:fld>
            <a:endParaRPr lang="en-US"/>
          </a:p>
        </p:txBody>
      </p:sp>
      <p:sp>
        <p:nvSpPr>
          <p:cNvPr id="3" name="Rectangle 3"/>
          <p:cNvSpPr>
            <a:spLocks noGrp="1"/>
          </p:cNvSpPr>
          <p:nvPr>
            <p:ph type="ftr" sz="quarter" idx="11"/>
          </p:nvPr>
        </p:nvSpPr>
        <p:spPr/>
        <p:txBody>
          <a:bodyPr/>
          <a:lstStyle/>
          <a:p>
            <a:endParaRPr lang="en-US"/>
          </a:p>
        </p:txBody>
      </p:sp>
      <p:sp>
        <p:nvSpPr>
          <p:cNvPr id="4" name="Rectangle 4"/>
          <p:cNvSpPr>
            <a:spLocks noGrp="1"/>
          </p:cNvSpPr>
          <p:nvPr>
            <p:ph type="sldNum" sz="quarter" idx="12"/>
          </p:nvPr>
        </p:nvSpPr>
        <p:spPr/>
        <p:txBody>
          <a:bodyPr/>
          <a:lstStyle/>
          <a:p>
            <a:fld id="{24409EFE-F791-4895-8D8E-3711BF85DD1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273050"/>
            <a:ext cx="3008313" cy="1162050"/>
          </a:xfrm>
        </p:spPr>
        <p:txBody>
          <a:bodyPr anchor="b">
            <a:normAutofit/>
          </a:bodyPr>
          <a:lstStyle>
            <a:lvl1pPr algn="ctr">
              <a:defRPr sz="24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a:p>
        </p:txBody>
      </p:sp>
      <p:sp>
        <p:nvSpPr>
          <p:cNvPr id="3" name="Rectangl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type="body" sz="half" idx="2"/>
          </p:nvPr>
        </p:nvSpPr>
        <p:spPr>
          <a:xfrm>
            <a:off x="457200" y="1435100"/>
            <a:ext cx="3008313" cy="4691063"/>
          </a:xfrm>
        </p:spPr>
        <p:txBody>
          <a:bodyPr/>
          <a:lstStyle>
            <a:lvl1pPr marL="0" indent="0" algn="ctr">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p:cNvSpPr>
          <p:nvPr>
            <p:ph type="dt" sz="half" idx="10"/>
          </p:nvPr>
        </p:nvSpPr>
        <p:spPr/>
        <p:txBody>
          <a:bodyPr/>
          <a:lstStyle/>
          <a:p>
            <a:fld id="{202C5B2C-6A4C-422F-8920-C07FA61F9852}" type="datetimeFigureOut">
              <a:rPr lang="en-US" smtClean="0"/>
              <a:pPr/>
              <a:t>5/17/2012</a:t>
            </a:fld>
            <a:endParaRPr lang="en-US"/>
          </a:p>
        </p:txBody>
      </p:sp>
      <p:sp>
        <p:nvSpPr>
          <p:cNvPr id="6" name="Rectangle 5"/>
          <p:cNvSpPr>
            <a:spLocks noGrp="1"/>
          </p:cNvSpPr>
          <p:nvPr>
            <p:ph type="ftr" sz="quarter" idx="11"/>
          </p:nvPr>
        </p:nvSpPr>
        <p:spPr/>
        <p:txBody>
          <a:bodyPr/>
          <a:lstStyle/>
          <a:p>
            <a:endParaRPr lang="en-US"/>
          </a:p>
        </p:txBody>
      </p:sp>
      <p:sp>
        <p:nvSpPr>
          <p:cNvPr id="7" name="Rectangle 6"/>
          <p:cNvSpPr>
            <a:spLocks noGrp="1"/>
          </p:cNvSpPr>
          <p:nvPr>
            <p:ph type="sldNum" sz="quarter" idx="12"/>
          </p:nvPr>
        </p:nvSpPr>
        <p:spPr/>
        <p:txBody>
          <a:bodyPr/>
          <a:lstStyle/>
          <a:p>
            <a:fld id="{24409EFE-F791-4895-8D8E-3711BF85DD1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727729" y="1062637"/>
            <a:ext cx="4599432" cy="3977640"/>
          </a:xfrm>
          <a:prstGeom prst="rect">
            <a:avLst/>
          </a:prstGeom>
          <a:solidFill>
            <a:schemeClr val="tx2">
              <a:shade val="15000"/>
            </a:schemeClr>
          </a:solidFill>
          <a:ln w="63500">
            <a:noFill/>
            <a:miter lim="800000"/>
          </a:ln>
          <a:effectLst>
            <a:outerShdw blurRad="63500" dist="25400" dir="7200000" algn="t" rotWithShape="0">
              <a:prstClr val="black">
                <a:alpha val="45000"/>
              </a:prstClr>
            </a:outerShdw>
          </a:effectLst>
        </p:spPr>
        <p:style>
          <a:lnRef idx="3">
            <a:schemeClr val="lt1"/>
          </a:lnRef>
          <a:fillRef idx="1">
            <a:schemeClr val="accent6"/>
          </a:fillRef>
          <a:effectRef idx="1">
            <a:schemeClr val="accent6"/>
          </a:effectRef>
          <a:fontRef idx="minor">
            <a:schemeClr val="lt1"/>
          </a:fontRef>
        </p:style>
        <p:txBody>
          <a:bodyPr lIns="45720" rIns="45720" rtlCol="0" anchor="ctr">
            <a:normAutofit/>
          </a:bodyPr>
          <a:lstStyle/>
          <a:p>
            <a:pPr marL="0" indent="-274320" algn="l">
              <a:buClr>
                <a:schemeClr val="accent1"/>
              </a:buClr>
              <a:buSzPct val="80000"/>
              <a:buFont typeface="Wingdings 2" pitchFamily="18" charset="2"/>
              <a:buNone/>
            </a:pPr>
            <a:endParaRPr lang="en-US" sz="2000">
              <a:solidFill>
                <a:schemeClr val="lt1"/>
              </a:solidFill>
              <a:latin typeface="+mn-lt"/>
              <a:ea typeface="+mn-ea"/>
              <a:cs typeface="+mn-cs"/>
            </a:endParaRPr>
          </a:p>
        </p:txBody>
      </p:sp>
      <p:sp>
        <p:nvSpPr>
          <p:cNvPr id="2" name="Rectangle 2"/>
          <p:cNvSpPr>
            <a:spLocks noGrp="1"/>
          </p:cNvSpPr>
          <p:nvPr>
            <p:ph type="title"/>
          </p:nvPr>
        </p:nvSpPr>
        <p:spPr>
          <a:xfrm>
            <a:off x="5514536" y="4343400"/>
            <a:ext cx="3048000" cy="709858"/>
          </a:xfrm>
        </p:spPr>
        <p:txBody>
          <a:bodyPr anchor="t">
            <a:noAutofit/>
          </a:bodyPr>
          <a:lstStyle>
            <a:lvl1pPr algn="l">
              <a:buNone/>
              <a:defRPr sz="22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dirty="0"/>
          </a:p>
        </p:txBody>
      </p:sp>
      <p:sp>
        <p:nvSpPr>
          <p:cNvPr id="3" name="Rectangle 3"/>
          <p:cNvSpPr>
            <a:spLocks noGrp="1"/>
          </p:cNvSpPr>
          <p:nvPr>
            <p:ph type="pic" idx="1"/>
          </p:nvPr>
        </p:nvSpPr>
        <p:spPr>
          <a:xfrm>
            <a:off x="739645" y="1222657"/>
            <a:ext cx="4575601" cy="3657600"/>
          </a:xfrm>
          <a:solidFill>
            <a:schemeClr val="tx2">
              <a:shade val="75000"/>
            </a:schemeClr>
          </a:solidFill>
          <a:ln w="63500">
            <a:noFill/>
            <a:miter lim="800000"/>
          </a:ln>
          <a:effectLst/>
        </p:spPr>
        <p:style>
          <a:lnRef idx="3">
            <a:schemeClr val="lt1"/>
          </a:lnRef>
          <a:fillRef idx="1">
            <a:schemeClr val="accent6"/>
          </a:fillRef>
          <a:effectRef idx="1">
            <a:schemeClr val="accent6"/>
          </a:effectRef>
          <a:fontRef idx="minor">
            <a:schemeClr val="lt1"/>
          </a:fontRef>
        </p:style>
        <p:txBody>
          <a:bodyPr/>
          <a:lstStyle>
            <a:lvl1pPr>
              <a:buNone/>
              <a:defRPr sz="3200"/>
            </a:lvl1pPr>
          </a:lstStyle>
          <a:p>
            <a:r>
              <a:rPr lang="en-US" sz="2000" smtClean="0"/>
              <a:t>Click icon to add picture</a:t>
            </a:r>
            <a:endParaRPr lang="en-US" sz="2000" dirty="0"/>
          </a:p>
        </p:txBody>
      </p:sp>
      <p:sp>
        <p:nvSpPr>
          <p:cNvPr id="4" name="Rectangle 4"/>
          <p:cNvSpPr>
            <a:spLocks noGrp="1"/>
          </p:cNvSpPr>
          <p:nvPr>
            <p:ph type="body" sz="half" idx="2"/>
          </p:nvPr>
        </p:nvSpPr>
        <p:spPr>
          <a:xfrm>
            <a:off x="5514536" y="1371600"/>
            <a:ext cx="3044952" cy="2930086"/>
          </a:xfrm>
        </p:spPr>
        <p:txBody>
          <a:bodyPr bIns="0" anchor="b">
            <a:normAutofit/>
          </a:bodyPr>
          <a:lstStyle>
            <a:lvl1pPr marL="0" marR="0" indent="0" algn="l">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en-US" smtClean="0"/>
              <a:t>Click to edit Master text styles</a:t>
            </a:r>
          </a:p>
        </p:txBody>
      </p:sp>
      <p:sp>
        <p:nvSpPr>
          <p:cNvPr id="5" name="Rectangle 5"/>
          <p:cNvSpPr>
            <a:spLocks noGrp="1"/>
          </p:cNvSpPr>
          <p:nvPr>
            <p:ph type="dt" sz="half" idx="10"/>
          </p:nvPr>
        </p:nvSpPr>
        <p:spPr/>
        <p:txBody>
          <a:bodyPr/>
          <a:lstStyle/>
          <a:p>
            <a:fld id="{202C5B2C-6A4C-422F-8920-C07FA61F9852}" type="datetimeFigureOut">
              <a:rPr lang="en-US" smtClean="0"/>
              <a:pPr/>
              <a:t>5/17/2012</a:t>
            </a:fld>
            <a:endParaRPr lang="en-US"/>
          </a:p>
        </p:txBody>
      </p:sp>
      <p:sp>
        <p:nvSpPr>
          <p:cNvPr id="6" name="Rectangle 6"/>
          <p:cNvSpPr>
            <a:spLocks noGrp="1"/>
          </p:cNvSpPr>
          <p:nvPr>
            <p:ph type="ftr" sz="quarter" idx="11"/>
          </p:nvPr>
        </p:nvSpPr>
        <p:spPr/>
        <p:txBody>
          <a:bodyPr/>
          <a:lstStyle/>
          <a:p>
            <a:endParaRPr lang="en-US"/>
          </a:p>
        </p:txBody>
      </p:sp>
      <p:sp>
        <p:nvSpPr>
          <p:cNvPr id="7" name="Rectangle 7"/>
          <p:cNvSpPr>
            <a:spLocks noGrp="1"/>
          </p:cNvSpPr>
          <p:nvPr>
            <p:ph type="sldNum" sz="quarter" idx="12"/>
          </p:nvPr>
        </p:nvSpPr>
        <p:spPr/>
        <p:txBody>
          <a:bodyPr/>
          <a:lstStyle/>
          <a:p>
            <a:fld id="{24409EFE-F791-4895-8D8E-3711BF85DD1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Rectangle 10"/>
          <p:cNvSpPr>
            <a:spLocks noGrp="1"/>
          </p:cNvSpPr>
          <p:nvPr>
            <p:ph type="title"/>
          </p:nvPr>
        </p:nvSpPr>
        <p:spPr>
          <a:xfrm>
            <a:off x="457200" y="304800"/>
            <a:ext cx="8229600" cy="1143000"/>
          </a:xfrm>
          <a:prstGeom prst="rect">
            <a:avLst/>
          </a:prstGeom>
        </p:spPr>
        <p:txBody>
          <a:bodyPr anchor="b" anchorCtr="0">
            <a:normAutofit/>
            <a:scene3d>
              <a:camera prst="orthographicFront"/>
              <a:lightRig rig="soft" dir="t">
                <a:rot lat="0" lon="0" rev="2100000"/>
              </a:lightRig>
            </a:scene3d>
            <a:sp3d prstMaterial="matte">
              <a:bevelT w="38100" h="38100"/>
            </a:sp3d>
          </a:bodyPr>
          <a:lstStyle/>
          <a:p>
            <a:r>
              <a:rPr lang="en-US" smtClean="0"/>
              <a:t>Click to edit Master title style</a:t>
            </a:r>
            <a:endParaRPr lang="en-US" dirty="0"/>
          </a:p>
        </p:txBody>
      </p:sp>
      <p:sp>
        <p:nvSpPr>
          <p:cNvPr id="5" name="Rectangle 11"/>
          <p:cNvSpPr>
            <a:spLocks noGrp="1"/>
          </p:cNvSpPr>
          <p:nvPr>
            <p:ph type="body" idx="1"/>
          </p:nvPr>
        </p:nvSpPr>
        <p:spPr>
          <a:xfrm>
            <a:off x="457200" y="1600200"/>
            <a:ext cx="8229600" cy="4525963"/>
          </a:xfrm>
          <a:prstGeom prst="rect">
            <a:avLst/>
          </a:prstGeom>
        </p:spPr>
        <p:txBody>
          <a:bodyPr lIns="45720" rIns="4572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7" name="Rectangle 22"/>
          <p:cNvSpPr>
            <a:spLocks noGrp="1"/>
          </p:cNvSpPr>
          <p:nvPr>
            <p:ph type="dt" sz="half" idx="2"/>
          </p:nvPr>
        </p:nvSpPr>
        <p:spPr>
          <a:xfrm>
            <a:off x="457200" y="6245225"/>
            <a:ext cx="2133600" cy="476250"/>
          </a:xfrm>
          <a:prstGeom prst="rect">
            <a:avLst/>
          </a:prstGeom>
        </p:spPr>
        <p:txBody>
          <a:bodyPr anchor="b" anchorCtr="0"/>
          <a:lstStyle>
            <a:lvl1pPr>
              <a:defRPr lang="en-US" sz="1200" smtClean="0">
                <a:solidFill>
                  <a:schemeClr val="tx2"/>
                </a:solidFill>
                <a:latin typeface="+mn-lt"/>
                <a:ea typeface="+mn-lt"/>
                <a:cs typeface="+mn-lt"/>
              </a:defRPr>
            </a:lvl1pPr>
          </a:lstStyle>
          <a:p>
            <a:fld id="{202C5B2C-6A4C-422F-8920-C07FA61F9852}" type="datetimeFigureOut">
              <a:rPr lang="en-US" smtClean="0"/>
              <a:pPr/>
              <a:t>5/17/2012</a:t>
            </a:fld>
            <a:endParaRPr lang="en-US"/>
          </a:p>
        </p:txBody>
      </p:sp>
      <p:sp>
        <p:nvSpPr>
          <p:cNvPr id="18" name="Rectangle 18"/>
          <p:cNvSpPr>
            <a:spLocks noGrp="1"/>
          </p:cNvSpPr>
          <p:nvPr>
            <p:ph type="ftr" sz="quarter" idx="3"/>
          </p:nvPr>
        </p:nvSpPr>
        <p:spPr>
          <a:xfrm>
            <a:off x="3124200" y="6245225"/>
            <a:ext cx="2895600" cy="476250"/>
          </a:xfrm>
          <a:prstGeom prst="rect">
            <a:avLst/>
          </a:prstGeom>
        </p:spPr>
        <p:txBody>
          <a:bodyPr anchor="b" anchorCtr="0"/>
          <a:lstStyle>
            <a:lvl1pPr algn="ctr">
              <a:defRPr lang="en-US" sz="1200" smtClean="0">
                <a:solidFill>
                  <a:schemeClr val="tx2"/>
                </a:solidFill>
                <a:latin typeface="+mn-lt"/>
                <a:ea typeface="+mn-lt"/>
                <a:cs typeface="+mn-lt"/>
              </a:defRPr>
            </a:lvl1pPr>
          </a:lstStyle>
          <a:p>
            <a:endParaRPr lang="en-US"/>
          </a:p>
        </p:txBody>
      </p:sp>
      <p:sp>
        <p:nvSpPr>
          <p:cNvPr id="13" name="Rectangle 15"/>
          <p:cNvSpPr>
            <a:spLocks noGrp="1"/>
          </p:cNvSpPr>
          <p:nvPr>
            <p:ph type="sldNum" sz="quarter" idx="4"/>
          </p:nvPr>
        </p:nvSpPr>
        <p:spPr>
          <a:xfrm>
            <a:off x="6553200" y="6245225"/>
            <a:ext cx="2133600" cy="476250"/>
          </a:xfrm>
          <a:prstGeom prst="rect">
            <a:avLst/>
          </a:prstGeom>
        </p:spPr>
        <p:txBody>
          <a:bodyPr anchor="b" anchorCtr="0"/>
          <a:lstStyle>
            <a:lvl1pPr algn="r">
              <a:defRPr lang="en-US" sz="1200" smtClean="0">
                <a:solidFill>
                  <a:schemeClr val="tx2"/>
                </a:solidFill>
                <a:latin typeface="+mn-lt"/>
                <a:ea typeface="+mn-lt"/>
                <a:cs typeface="+mn-lt"/>
              </a:defRPr>
            </a:lvl1pPr>
          </a:lstStyle>
          <a:p>
            <a:fld id="{24409EFE-F791-4895-8D8E-3711BF85DD1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defPPr>
        <a:defRPr sz="4400">
          <a:solidFill>
            <a:schemeClr val="tx2">
              <a:shade val="85000"/>
              <a:satMod val="150000"/>
            </a:schemeClr>
          </a:solidFill>
          <a:latin typeface="+mj-lt"/>
          <a:ea typeface="+mj-ea"/>
          <a:cs typeface="+mj-cs"/>
        </a:defRPr>
      </a:defPPr>
      <a:lvl1pPr algn="ctr" eaLnBrk="1" hangingPunct="1">
        <a:buNone/>
        <a:defRPr lang="en-US" sz="4800" b="1" strike="noStrike" kern="1200" baseline="0" dirty="0" smtClean="0">
          <a:solidFill>
            <a:schemeClr val="tx2">
              <a:shade val="85000"/>
              <a:satMod val="150000"/>
            </a:schemeClr>
          </a:solidFill>
          <a:effectLst>
            <a:outerShdw blurRad="63500" dist="38100" dir="8220000" algn="tl" rotWithShape="0">
              <a:srgbClr val="000000">
                <a:alpha val="30000"/>
              </a:srgbClr>
            </a:outerShdw>
          </a:effectLst>
          <a:latin typeface="+mj-lt"/>
          <a:ea typeface="+mj-lt"/>
          <a:cs typeface="+mj-lt"/>
        </a:defRPr>
      </a:lvl1pPr>
    </p:titleStyle>
    <p:bodyStyle>
      <a:defPPr>
        <a:defRPr>
          <a:solidFill>
            <a:schemeClr val="tx1"/>
          </a:solidFill>
          <a:latin typeface="+mn-lt"/>
          <a:ea typeface="+mn-ea"/>
          <a:cs typeface="+mn-cs"/>
        </a:defRPr>
      </a:defPPr>
      <a:lvl1pPr marL="0" indent="-274320" algn="l" eaLnBrk="1" hangingPunct="1">
        <a:buClr>
          <a:schemeClr val="accent1"/>
        </a:buClr>
        <a:buSzPct val="80000"/>
        <a:buFont typeface="Wingdings 2" pitchFamily="18" charset="2"/>
        <a:buChar char=""/>
        <a:defRPr sz="2800">
          <a:solidFill>
            <a:schemeClr val="tx1"/>
          </a:solidFill>
          <a:latin typeface="+mn-lt"/>
          <a:ea typeface="+mn-lt"/>
          <a:cs typeface="+mn-lt"/>
        </a:defRPr>
      </a:lvl1pPr>
      <a:lvl2pPr marL="557784" indent="-228600" algn="l" eaLnBrk="1" hangingPunct="1">
        <a:buClr>
          <a:schemeClr val="tx2"/>
        </a:buClr>
        <a:buFont typeface="Wingdings 2" pitchFamily="18" charset="2"/>
        <a:buChar char=""/>
        <a:defRPr sz="2200">
          <a:solidFill>
            <a:schemeClr val="tx1"/>
          </a:solidFill>
          <a:latin typeface="+mn-lt"/>
          <a:ea typeface="+mn-lt"/>
          <a:cs typeface="+mn-lt"/>
        </a:defRPr>
      </a:lvl2pPr>
      <a:lvl3pPr marL="813816" indent="-228600" algn="l" eaLnBrk="1" hangingPunct="1">
        <a:buClr>
          <a:schemeClr val="accent1"/>
        </a:buClr>
        <a:buFont typeface="Wingdings 2" pitchFamily="18" charset="2"/>
        <a:buChar char=""/>
        <a:defRPr sz="2000">
          <a:solidFill>
            <a:schemeClr val="tx1"/>
          </a:solidFill>
          <a:latin typeface="+mn-lt"/>
          <a:ea typeface="+mn-lt"/>
          <a:cs typeface="+mn-lt"/>
        </a:defRPr>
      </a:lvl3pPr>
      <a:lvl4pPr marL="1069848" indent="-228600" algn="l" eaLnBrk="1" hangingPunct="1">
        <a:buClr>
          <a:schemeClr val="tx2"/>
        </a:buClr>
        <a:buFont typeface="Wingdings 2" pitchFamily="18" charset="2"/>
        <a:buChar char=""/>
        <a:defRPr sz="1800">
          <a:solidFill>
            <a:schemeClr val="tx1"/>
          </a:solidFill>
          <a:latin typeface="+mn-lt"/>
          <a:ea typeface="+mn-lt"/>
          <a:cs typeface="+mn-lt"/>
        </a:defRPr>
      </a:lvl4pPr>
      <a:lvl5pPr marL="1316736" indent="-228600" algn="l" eaLnBrk="1" hangingPunct="1">
        <a:buClr>
          <a:schemeClr val="accent1"/>
        </a:buClr>
        <a:buFont typeface="Wingdings 2" pitchFamily="18" charset="2"/>
        <a:buChar char=""/>
        <a:defRPr sz="1800">
          <a:solidFill>
            <a:schemeClr val="tx1"/>
          </a:solidFill>
          <a:latin typeface="+mn-lt"/>
          <a:ea typeface="+mn-lt"/>
          <a:cs typeface="+mn-lt"/>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57200" y="243840"/>
            <a:ext cx="8214360" cy="3108960"/>
            <a:chOff x="457200" y="457200"/>
            <a:chExt cx="8214360" cy="3108960"/>
          </a:xfrm>
        </p:grpSpPr>
        <p:pic>
          <p:nvPicPr>
            <p:cNvPr id="6" name="Picture 2" descr="C:\Users\vsosa\Documents\ACADEMIC\Panama\Field pics\113_1351.JPG"/>
            <p:cNvPicPr preferRelativeResize="0">
              <a:picLocks noChangeArrowheads="1"/>
            </p:cNvPicPr>
            <p:nvPr/>
          </p:nvPicPr>
          <p:blipFill>
            <a:blip r:embed="rId3" cstate="print"/>
            <a:srcRect/>
            <a:stretch>
              <a:fillRect/>
            </a:stretch>
          </p:blipFill>
          <p:spPr bwMode="auto">
            <a:xfrm>
              <a:off x="457200" y="457200"/>
              <a:ext cx="4114800" cy="3108960"/>
            </a:xfrm>
            <a:prstGeom prst="rect">
              <a:avLst/>
            </a:prstGeom>
            <a:noFill/>
            <a:ln w="3175">
              <a:solidFill>
                <a:schemeClr val="tx1"/>
              </a:solidFill>
            </a:ln>
          </p:spPr>
        </p:pic>
        <p:pic>
          <p:nvPicPr>
            <p:cNvPr id="3074" name="Picture 2" descr="C:\Users\vsosa\Documents\ACADEMIC\Panama\Field pics\113_1353.JPG"/>
            <p:cNvPicPr preferRelativeResize="0">
              <a:picLocks noChangeArrowheads="1"/>
            </p:cNvPicPr>
            <p:nvPr/>
          </p:nvPicPr>
          <p:blipFill>
            <a:blip r:embed="rId4" cstate="print"/>
            <a:srcRect/>
            <a:stretch>
              <a:fillRect/>
            </a:stretch>
          </p:blipFill>
          <p:spPr bwMode="auto">
            <a:xfrm>
              <a:off x="4556760" y="457200"/>
              <a:ext cx="4114800" cy="3108960"/>
            </a:xfrm>
            <a:prstGeom prst="rect">
              <a:avLst/>
            </a:prstGeom>
            <a:noFill/>
            <a:ln w="3175">
              <a:solidFill>
                <a:schemeClr val="tx1"/>
              </a:solidFill>
            </a:ln>
          </p:spPr>
        </p:pic>
      </p:grpSp>
      <p:sp>
        <p:nvSpPr>
          <p:cNvPr id="2" name="Title 1"/>
          <p:cNvSpPr>
            <a:spLocks noGrp="1"/>
          </p:cNvSpPr>
          <p:nvPr>
            <p:ph type="ctrTitle"/>
          </p:nvPr>
        </p:nvSpPr>
        <p:spPr>
          <a:xfrm>
            <a:off x="685800" y="3486150"/>
            <a:ext cx="7772400" cy="1771650"/>
          </a:xfrm>
          <a:solidFill>
            <a:schemeClr val="bg2">
              <a:lumMod val="90000"/>
              <a:alpha val="60000"/>
            </a:schemeClr>
          </a:solidFill>
        </p:spPr>
        <p:txBody>
          <a:bodyPr>
            <a:noAutofit/>
          </a:bodyPr>
          <a:lstStyle/>
          <a:p>
            <a:r>
              <a:rPr lang="en-US" sz="4400" dirty="0" smtClean="0">
                <a:latin typeface="+mn-lt"/>
              </a:rPr>
              <a:t>Determining long-term erosion rates in Panama</a:t>
            </a:r>
            <a:br>
              <a:rPr lang="en-US" sz="4400" dirty="0" smtClean="0">
                <a:latin typeface="+mn-lt"/>
              </a:rPr>
            </a:br>
            <a:r>
              <a:rPr lang="en-US" sz="2800" dirty="0" smtClean="0">
                <a:latin typeface="+mn-lt"/>
              </a:rPr>
              <a:t>An application of </a:t>
            </a:r>
            <a:r>
              <a:rPr lang="en-US" sz="2800" baseline="30000" dirty="0" smtClean="0">
                <a:latin typeface="+mn-lt"/>
              </a:rPr>
              <a:t>10</a:t>
            </a:r>
            <a:r>
              <a:rPr lang="en-US" sz="2800" dirty="0" smtClean="0">
                <a:latin typeface="+mn-lt"/>
              </a:rPr>
              <a:t>Be</a:t>
            </a:r>
            <a:endParaRPr lang="en-US" sz="4400" dirty="0">
              <a:latin typeface="+mn-lt"/>
            </a:endParaRPr>
          </a:p>
        </p:txBody>
      </p:sp>
      <p:sp>
        <p:nvSpPr>
          <p:cNvPr id="4" name="Subtitle 2"/>
          <p:cNvSpPr txBox="1">
            <a:spLocks/>
          </p:cNvSpPr>
          <p:nvPr/>
        </p:nvSpPr>
        <p:spPr>
          <a:xfrm>
            <a:off x="1371600" y="5791200"/>
            <a:ext cx="6400800" cy="914400"/>
          </a:xfrm>
          <a:prstGeom prst="rect">
            <a:avLst/>
          </a:prstGeom>
        </p:spPr>
        <p:txBody>
          <a:bodyPr vert="horz" lIns="91440" tIns="45720" rIns="91440" bIns="45720" rtlCol="0">
            <a:normAutofit fontScale="775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4400" dirty="0" smtClean="0">
                <a:solidFill>
                  <a:schemeClr val="tx1">
                    <a:tint val="75000"/>
                  </a:schemeClr>
                </a:solidFill>
              </a:rPr>
              <a:t>Veronica Sosa-Gonzalez</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100" dirty="0" smtClean="0">
                <a:solidFill>
                  <a:schemeClr val="tx1">
                    <a:tint val="75000"/>
                  </a:schemeClr>
                </a:solidFill>
              </a:rPr>
              <a:t>Defense Presentation</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3200" dirty="0" smtClean="0">
              <a:solidFill>
                <a:schemeClr val="tx1">
                  <a:tint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 y="0"/>
            <a:ext cx="8183880" cy="1051560"/>
          </a:xfrm>
        </p:spPr>
        <p:txBody>
          <a:bodyPr/>
          <a:lstStyle/>
          <a:p>
            <a:r>
              <a:rPr lang="en-US" dirty="0" smtClean="0"/>
              <a:t>Sampling</a:t>
            </a:r>
            <a:endParaRPr lang="en-US" dirty="0"/>
          </a:p>
        </p:txBody>
      </p:sp>
      <p:pic>
        <p:nvPicPr>
          <p:cNvPr id="4098" name="Picture 2" descr="C:\Users\vsosa\Documents\ACADEMIC\Panama\Thesis Figures\sampling by year_v1.png"/>
          <p:cNvPicPr>
            <a:picLocks noChangeAspect="1" noChangeArrowheads="1"/>
          </p:cNvPicPr>
          <p:nvPr/>
        </p:nvPicPr>
        <p:blipFill>
          <a:blip r:embed="rId3" cstate="print"/>
          <a:srcRect l="4545" t="12745" r="2273" b="8824"/>
          <a:stretch>
            <a:fillRect/>
          </a:stretch>
        </p:blipFill>
        <p:spPr bwMode="auto">
          <a:xfrm>
            <a:off x="685800" y="1269381"/>
            <a:ext cx="7772400" cy="5055219"/>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0"/>
            <a:ext cx="8183880" cy="1051560"/>
          </a:xfrm>
        </p:spPr>
        <p:txBody>
          <a:bodyPr/>
          <a:lstStyle/>
          <a:p>
            <a:r>
              <a:rPr lang="en-US" dirty="0" smtClean="0"/>
              <a:t>Laboratory Methods </a:t>
            </a:r>
            <a:endParaRPr lang="en-US" dirty="0"/>
          </a:p>
        </p:txBody>
      </p:sp>
      <p:sp>
        <p:nvSpPr>
          <p:cNvPr id="7" name="Freeform 6"/>
          <p:cNvSpPr/>
          <p:nvPr/>
        </p:nvSpPr>
        <p:spPr>
          <a:xfrm>
            <a:off x="124518" y="2033822"/>
            <a:ext cx="3165886" cy="1266354"/>
          </a:xfrm>
          <a:custGeom>
            <a:avLst/>
            <a:gdLst>
              <a:gd name="connsiteX0" fmla="*/ 0 w 3165886"/>
              <a:gd name="connsiteY0" fmla="*/ 0 h 1266354"/>
              <a:gd name="connsiteX1" fmla="*/ 2532709 w 3165886"/>
              <a:gd name="connsiteY1" fmla="*/ 0 h 1266354"/>
              <a:gd name="connsiteX2" fmla="*/ 3165886 w 3165886"/>
              <a:gd name="connsiteY2" fmla="*/ 633177 h 1266354"/>
              <a:gd name="connsiteX3" fmla="*/ 2532709 w 3165886"/>
              <a:gd name="connsiteY3" fmla="*/ 1266354 h 1266354"/>
              <a:gd name="connsiteX4" fmla="*/ 0 w 3165886"/>
              <a:gd name="connsiteY4" fmla="*/ 1266354 h 1266354"/>
              <a:gd name="connsiteX5" fmla="*/ 633177 w 3165886"/>
              <a:gd name="connsiteY5" fmla="*/ 633177 h 1266354"/>
              <a:gd name="connsiteX6" fmla="*/ 0 w 3165886"/>
              <a:gd name="connsiteY6" fmla="*/ 0 h 1266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5886" h="1266354">
                <a:moveTo>
                  <a:pt x="0" y="0"/>
                </a:moveTo>
                <a:lnTo>
                  <a:pt x="2532709" y="0"/>
                </a:lnTo>
                <a:lnTo>
                  <a:pt x="3165886" y="633177"/>
                </a:lnTo>
                <a:lnTo>
                  <a:pt x="2532709" y="1266354"/>
                </a:lnTo>
                <a:lnTo>
                  <a:pt x="0" y="1266354"/>
                </a:lnTo>
                <a:lnTo>
                  <a:pt x="633177" y="633177"/>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741191" tIns="36005" rIns="669182" bIns="36005" numCol="1" spcCol="1270" anchor="ctr" anchorCtr="0">
            <a:noAutofit/>
          </a:bodyPr>
          <a:lstStyle/>
          <a:p>
            <a:pPr lvl="0" algn="ctr" defTabSz="1200150">
              <a:lnSpc>
                <a:spcPct val="90000"/>
              </a:lnSpc>
              <a:spcBef>
                <a:spcPct val="0"/>
              </a:spcBef>
              <a:spcAft>
                <a:spcPct val="35000"/>
              </a:spcAft>
            </a:pPr>
            <a:r>
              <a:rPr lang="en-US" sz="2700" kern="1200" dirty="0" smtClean="0"/>
              <a:t>Grinding</a:t>
            </a:r>
            <a:endParaRPr lang="en-US" sz="2700" kern="1200" dirty="0"/>
          </a:p>
        </p:txBody>
      </p:sp>
      <p:sp>
        <p:nvSpPr>
          <p:cNvPr id="8" name="Freeform 7"/>
          <p:cNvSpPr/>
          <p:nvPr/>
        </p:nvSpPr>
        <p:spPr>
          <a:xfrm>
            <a:off x="2973816" y="2033822"/>
            <a:ext cx="3165886" cy="1266354"/>
          </a:xfrm>
          <a:custGeom>
            <a:avLst/>
            <a:gdLst>
              <a:gd name="connsiteX0" fmla="*/ 0 w 3165886"/>
              <a:gd name="connsiteY0" fmla="*/ 0 h 1266354"/>
              <a:gd name="connsiteX1" fmla="*/ 2532709 w 3165886"/>
              <a:gd name="connsiteY1" fmla="*/ 0 h 1266354"/>
              <a:gd name="connsiteX2" fmla="*/ 3165886 w 3165886"/>
              <a:gd name="connsiteY2" fmla="*/ 633177 h 1266354"/>
              <a:gd name="connsiteX3" fmla="*/ 2532709 w 3165886"/>
              <a:gd name="connsiteY3" fmla="*/ 1266354 h 1266354"/>
              <a:gd name="connsiteX4" fmla="*/ 0 w 3165886"/>
              <a:gd name="connsiteY4" fmla="*/ 1266354 h 1266354"/>
              <a:gd name="connsiteX5" fmla="*/ 633177 w 3165886"/>
              <a:gd name="connsiteY5" fmla="*/ 633177 h 1266354"/>
              <a:gd name="connsiteX6" fmla="*/ 0 w 3165886"/>
              <a:gd name="connsiteY6" fmla="*/ 0 h 1266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5886" h="1266354">
                <a:moveTo>
                  <a:pt x="0" y="0"/>
                </a:moveTo>
                <a:lnTo>
                  <a:pt x="2532709" y="0"/>
                </a:lnTo>
                <a:lnTo>
                  <a:pt x="3165886" y="633177"/>
                </a:lnTo>
                <a:lnTo>
                  <a:pt x="2532709" y="1266354"/>
                </a:lnTo>
                <a:lnTo>
                  <a:pt x="0" y="1266354"/>
                </a:lnTo>
                <a:lnTo>
                  <a:pt x="633177" y="633177"/>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741191" tIns="36005" rIns="669182" bIns="36005" numCol="1" spcCol="1270" anchor="ctr" anchorCtr="0">
            <a:noAutofit/>
          </a:bodyPr>
          <a:lstStyle/>
          <a:p>
            <a:pPr lvl="0" algn="ctr" defTabSz="1200150">
              <a:lnSpc>
                <a:spcPct val="90000"/>
              </a:lnSpc>
              <a:spcBef>
                <a:spcPct val="0"/>
              </a:spcBef>
              <a:spcAft>
                <a:spcPct val="35000"/>
              </a:spcAft>
            </a:pPr>
            <a:r>
              <a:rPr lang="en-US" sz="2700" kern="1200" dirty="0" smtClean="0"/>
              <a:t>Quartz Isolation</a:t>
            </a:r>
            <a:endParaRPr lang="en-US" sz="2700" kern="1200" dirty="0"/>
          </a:p>
        </p:txBody>
      </p:sp>
      <p:sp>
        <p:nvSpPr>
          <p:cNvPr id="9" name="Freeform 8"/>
          <p:cNvSpPr/>
          <p:nvPr/>
        </p:nvSpPr>
        <p:spPr>
          <a:xfrm>
            <a:off x="5823114" y="2033822"/>
            <a:ext cx="3165886" cy="1266354"/>
          </a:xfrm>
          <a:custGeom>
            <a:avLst/>
            <a:gdLst>
              <a:gd name="connsiteX0" fmla="*/ 0 w 3165886"/>
              <a:gd name="connsiteY0" fmla="*/ 0 h 1266354"/>
              <a:gd name="connsiteX1" fmla="*/ 2532709 w 3165886"/>
              <a:gd name="connsiteY1" fmla="*/ 0 h 1266354"/>
              <a:gd name="connsiteX2" fmla="*/ 3165886 w 3165886"/>
              <a:gd name="connsiteY2" fmla="*/ 633177 h 1266354"/>
              <a:gd name="connsiteX3" fmla="*/ 2532709 w 3165886"/>
              <a:gd name="connsiteY3" fmla="*/ 1266354 h 1266354"/>
              <a:gd name="connsiteX4" fmla="*/ 0 w 3165886"/>
              <a:gd name="connsiteY4" fmla="*/ 1266354 h 1266354"/>
              <a:gd name="connsiteX5" fmla="*/ 633177 w 3165886"/>
              <a:gd name="connsiteY5" fmla="*/ 633177 h 1266354"/>
              <a:gd name="connsiteX6" fmla="*/ 0 w 3165886"/>
              <a:gd name="connsiteY6" fmla="*/ 0 h 1266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5886" h="1266354">
                <a:moveTo>
                  <a:pt x="0" y="0"/>
                </a:moveTo>
                <a:lnTo>
                  <a:pt x="2532709" y="0"/>
                </a:lnTo>
                <a:lnTo>
                  <a:pt x="3165886" y="633177"/>
                </a:lnTo>
                <a:lnTo>
                  <a:pt x="2532709" y="1266354"/>
                </a:lnTo>
                <a:lnTo>
                  <a:pt x="0" y="1266354"/>
                </a:lnTo>
                <a:lnTo>
                  <a:pt x="633177" y="633177"/>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741191" tIns="36005" rIns="669182" bIns="36005" numCol="1" spcCol="1270" anchor="ctr" anchorCtr="0">
            <a:noAutofit/>
          </a:bodyPr>
          <a:lstStyle/>
          <a:p>
            <a:pPr lvl="0" algn="ctr" defTabSz="1200150">
              <a:lnSpc>
                <a:spcPct val="90000"/>
              </a:lnSpc>
              <a:spcBef>
                <a:spcPct val="0"/>
              </a:spcBef>
              <a:spcAft>
                <a:spcPct val="35000"/>
              </a:spcAft>
            </a:pPr>
            <a:r>
              <a:rPr lang="en-US" sz="2700" kern="1200" baseline="30000" dirty="0" smtClean="0"/>
              <a:t>10</a:t>
            </a:r>
            <a:r>
              <a:rPr lang="en-US" sz="2700" kern="1200" dirty="0" smtClean="0"/>
              <a:t>Be extraction</a:t>
            </a:r>
            <a:endParaRPr lang="en-US" sz="2700" kern="1200" dirty="0"/>
          </a:p>
        </p:txBody>
      </p:sp>
      <p:pic>
        <p:nvPicPr>
          <p:cNvPr id="13314" name="Picture 2" descr="http://www.uvm.edu/cosmolab/production/lowlevel_full.jpg"/>
          <p:cNvPicPr>
            <a:picLocks noChangeAspect="1" noChangeArrowheads="1"/>
          </p:cNvPicPr>
          <p:nvPr/>
        </p:nvPicPr>
        <p:blipFill>
          <a:blip r:embed="rId3" cstate="print"/>
          <a:srcRect/>
          <a:stretch>
            <a:fillRect/>
          </a:stretch>
        </p:blipFill>
        <p:spPr bwMode="auto">
          <a:xfrm>
            <a:off x="4572000" y="3733800"/>
            <a:ext cx="4507653" cy="3017520"/>
          </a:xfrm>
          <a:prstGeom prst="rect">
            <a:avLst/>
          </a:prstGeom>
          <a:noFill/>
          <a:ln w="19050">
            <a:solidFill>
              <a:schemeClr val="tx1"/>
            </a:solidFill>
          </a:ln>
        </p:spPr>
      </p:pic>
      <p:pic>
        <p:nvPicPr>
          <p:cNvPr id="13316" name="Picture 4" descr="http://www.uvm.edu/cosmolab/minsep/ultrasounds_full.jpg"/>
          <p:cNvPicPr>
            <a:picLocks noChangeAspect="1" noChangeArrowheads="1"/>
          </p:cNvPicPr>
          <p:nvPr/>
        </p:nvPicPr>
        <p:blipFill>
          <a:blip r:embed="rId4" cstate="print"/>
          <a:srcRect/>
          <a:stretch>
            <a:fillRect/>
          </a:stretch>
        </p:blipFill>
        <p:spPr bwMode="auto">
          <a:xfrm>
            <a:off x="64347" y="3733800"/>
            <a:ext cx="4507653" cy="3017520"/>
          </a:xfrm>
          <a:prstGeom prst="rect">
            <a:avLst/>
          </a:prstGeom>
          <a:noFill/>
          <a:ln w="19050">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0-#ppt_w/2"/>
                                          </p:val>
                                        </p:tav>
                                        <p:tav tm="100000">
                                          <p:val>
                                            <p:strVal val="#ppt_x"/>
                                          </p:val>
                                        </p:tav>
                                      </p:tavLst>
                                    </p:anim>
                                    <p:anim calcmode="lin" valueType="num">
                                      <p:cBhvr additive="base">
                                        <p:cTn id="14" dur="1000" fill="hold"/>
                                        <p:tgtEl>
                                          <p:spTgt spid="8"/>
                                        </p:tgtEl>
                                        <p:attrNameLst>
                                          <p:attrName>ppt_y</p:attrName>
                                        </p:attrNameLst>
                                      </p:cBhvr>
                                      <p:tavLst>
                                        <p:tav tm="0">
                                          <p:val>
                                            <p:strVal val="#ppt_y"/>
                                          </p:val>
                                        </p:tav>
                                        <p:tav tm="100000">
                                          <p:val>
                                            <p:strVal val="#ppt_y"/>
                                          </p:val>
                                        </p:tav>
                                      </p:tavLst>
                                    </p:anim>
                                  </p:childTnLst>
                                </p:cTn>
                              </p:par>
                              <p:par>
                                <p:cTn id="15" presetID="50" presetClass="entr" presetSubtype="0" decel="100000" fill="hold" nodeType="withEffect">
                                  <p:stCondLst>
                                    <p:cond delay="3000"/>
                                  </p:stCondLst>
                                  <p:childTnLst>
                                    <p:set>
                                      <p:cBhvr>
                                        <p:cTn id="16" dur="1" fill="hold">
                                          <p:stCondLst>
                                            <p:cond delay="0"/>
                                          </p:stCondLst>
                                        </p:cTn>
                                        <p:tgtEl>
                                          <p:spTgt spid="13316"/>
                                        </p:tgtEl>
                                        <p:attrNameLst>
                                          <p:attrName>style.visibility</p:attrName>
                                        </p:attrNameLst>
                                      </p:cBhvr>
                                      <p:to>
                                        <p:strVal val="visible"/>
                                      </p:to>
                                    </p:set>
                                    <p:anim calcmode="lin" valueType="num">
                                      <p:cBhvr>
                                        <p:cTn id="17" dur="2000" fill="hold"/>
                                        <p:tgtEl>
                                          <p:spTgt spid="13316"/>
                                        </p:tgtEl>
                                        <p:attrNameLst>
                                          <p:attrName>ppt_w</p:attrName>
                                        </p:attrNameLst>
                                      </p:cBhvr>
                                      <p:tavLst>
                                        <p:tav tm="0">
                                          <p:val>
                                            <p:strVal val="#ppt_w+.3"/>
                                          </p:val>
                                        </p:tav>
                                        <p:tav tm="100000">
                                          <p:val>
                                            <p:strVal val="#ppt_w"/>
                                          </p:val>
                                        </p:tav>
                                      </p:tavLst>
                                    </p:anim>
                                    <p:anim calcmode="lin" valueType="num">
                                      <p:cBhvr>
                                        <p:cTn id="18" dur="2000" fill="hold"/>
                                        <p:tgtEl>
                                          <p:spTgt spid="13316"/>
                                        </p:tgtEl>
                                        <p:attrNameLst>
                                          <p:attrName>ppt_h</p:attrName>
                                        </p:attrNameLst>
                                      </p:cBhvr>
                                      <p:tavLst>
                                        <p:tav tm="0">
                                          <p:val>
                                            <p:strVal val="#ppt_h"/>
                                          </p:val>
                                        </p:tav>
                                        <p:tav tm="100000">
                                          <p:val>
                                            <p:strVal val="#ppt_h"/>
                                          </p:val>
                                        </p:tav>
                                      </p:tavLst>
                                    </p:anim>
                                    <p:animEffect transition="in" filter="fade">
                                      <p:cBhvr>
                                        <p:cTn id="19" dur="2000"/>
                                        <p:tgtEl>
                                          <p:spTgt spid="1331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1000" fill="hold"/>
                                        <p:tgtEl>
                                          <p:spTgt spid="9"/>
                                        </p:tgtEl>
                                        <p:attrNameLst>
                                          <p:attrName>ppt_x</p:attrName>
                                        </p:attrNameLst>
                                      </p:cBhvr>
                                      <p:tavLst>
                                        <p:tav tm="0">
                                          <p:val>
                                            <p:strVal val="0-#ppt_w/2"/>
                                          </p:val>
                                        </p:tav>
                                        <p:tav tm="100000">
                                          <p:val>
                                            <p:strVal val="#ppt_x"/>
                                          </p:val>
                                        </p:tav>
                                      </p:tavLst>
                                    </p:anim>
                                    <p:anim calcmode="lin" valueType="num">
                                      <p:cBhvr additive="base">
                                        <p:cTn id="25" dur="1000" fill="hold"/>
                                        <p:tgtEl>
                                          <p:spTgt spid="9"/>
                                        </p:tgtEl>
                                        <p:attrNameLst>
                                          <p:attrName>ppt_y</p:attrName>
                                        </p:attrNameLst>
                                      </p:cBhvr>
                                      <p:tavLst>
                                        <p:tav tm="0">
                                          <p:val>
                                            <p:strVal val="#ppt_y"/>
                                          </p:val>
                                        </p:tav>
                                        <p:tav tm="100000">
                                          <p:val>
                                            <p:strVal val="#ppt_y"/>
                                          </p:val>
                                        </p:tav>
                                      </p:tavLst>
                                    </p:anim>
                                  </p:childTnLst>
                                </p:cTn>
                              </p:par>
                              <p:par>
                                <p:cTn id="26" presetID="50" presetClass="entr" presetSubtype="0" decel="100000" fill="hold" nodeType="withEffect">
                                  <p:stCondLst>
                                    <p:cond delay="3000"/>
                                  </p:stCondLst>
                                  <p:childTnLst>
                                    <p:set>
                                      <p:cBhvr>
                                        <p:cTn id="27" dur="1" fill="hold">
                                          <p:stCondLst>
                                            <p:cond delay="0"/>
                                          </p:stCondLst>
                                        </p:cTn>
                                        <p:tgtEl>
                                          <p:spTgt spid="13314"/>
                                        </p:tgtEl>
                                        <p:attrNameLst>
                                          <p:attrName>style.visibility</p:attrName>
                                        </p:attrNameLst>
                                      </p:cBhvr>
                                      <p:to>
                                        <p:strVal val="visible"/>
                                      </p:to>
                                    </p:set>
                                    <p:anim calcmode="lin" valueType="num">
                                      <p:cBhvr>
                                        <p:cTn id="28" dur="2000" fill="hold"/>
                                        <p:tgtEl>
                                          <p:spTgt spid="13314"/>
                                        </p:tgtEl>
                                        <p:attrNameLst>
                                          <p:attrName>ppt_w</p:attrName>
                                        </p:attrNameLst>
                                      </p:cBhvr>
                                      <p:tavLst>
                                        <p:tav tm="0">
                                          <p:val>
                                            <p:strVal val="#ppt_w+.3"/>
                                          </p:val>
                                        </p:tav>
                                        <p:tav tm="100000">
                                          <p:val>
                                            <p:strVal val="#ppt_w"/>
                                          </p:val>
                                        </p:tav>
                                      </p:tavLst>
                                    </p:anim>
                                    <p:anim calcmode="lin" valueType="num">
                                      <p:cBhvr>
                                        <p:cTn id="29" dur="2000" fill="hold"/>
                                        <p:tgtEl>
                                          <p:spTgt spid="13314"/>
                                        </p:tgtEl>
                                        <p:attrNameLst>
                                          <p:attrName>ppt_h</p:attrName>
                                        </p:attrNameLst>
                                      </p:cBhvr>
                                      <p:tavLst>
                                        <p:tav tm="0">
                                          <p:val>
                                            <p:strVal val="#ppt_h"/>
                                          </p:val>
                                        </p:tav>
                                        <p:tav tm="100000">
                                          <p:val>
                                            <p:strVal val="#ppt_h"/>
                                          </p:val>
                                        </p:tav>
                                      </p:tavLst>
                                    </p:anim>
                                    <p:animEffect transition="in" filter="fade">
                                      <p:cBhvr>
                                        <p:cTn id="30" dur="2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0"/>
            <a:ext cx="8183880" cy="1051560"/>
          </a:xfrm>
        </p:spPr>
        <p:txBody>
          <a:bodyPr>
            <a:normAutofit fontScale="90000"/>
          </a:bodyPr>
          <a:lstStyle/>
          <a:p>
            <a:r>
              <a:rPr lang="en-US" dirty="0" smtClean="0"/>
              <a:t>Isotopic content and erosion rates</a:t>
            </a:r>
            <a:endParaRPr lang="en-US" dirty="0"/>
          </a:p>
        </p:txBody>
      </p:sp>
      <p:sp>
        <p:nvSpPr>
          <p:cNvPr id="3" name="Content Placeholder 2"/>
          <p:cNvSpPr>
            <a:spLocks noGrp="1"/>
          </p:cNvSpPr>
          <p:nvPr>
            <p:ph idx="1"/>
          </p:nvPr>
        </p:nvSpPr>
        <p:spPr>
          <a:xfrm>
            <a:off x="457200" y="1371600"/>
            <a:ext cx="8915400" cy="1371600"/>
          </a:xfrm>
        </p:spPr>
        <p:txBody>
          <a:bodyPr/>
          <a:lstStyle/>
          <a:p>
            <a:r>
              <a:rPr lang="en-US" dirty="0" smtClean="0"/>
              <a:t>Accelerator Mass Spectrometry –LLNL</a:t>
            </a:r>
          </a:p>
          <a:p>
            <a:r>
              <a:rPr lang="en-US" dirty="0" smtClean="0"/>
              <a:t>CRONUS Earth</a:t>
            </a:r>
          </a:p>
        </p:txBody>
      </p:sp>
      <p:pic>
        <p:nvPicPr>
          <p:cNvPr id="10241" name="Picture 1" descr="C:\Users\vsosa\Documents\ACADEMIC\Cosmo Lab\AMS Pics\FN ion sources.jpeg"/>
          <p:cNvPicPr>
            <a:picLocks noChangeAspect="1" noChangeArrowheads="1"/>
          </p:cNvPicPr>
          <p:nvPr/>
        </p:nvPicPr>
        <p:blipFill>
          <a:blip r:embed="rId2" cstate="print"/>
          <a:srcRect/>
          <a:stretch>
            <a:fillRect/>
          </a:stretch>
        </p:blipFill>
        <p:spPr bwMode="auto">
          <a:xfrm>
            <a:off x="1600199" y="2491363"/>
            <a:ext cx="6365071" cy="42142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241"/>
                                        </p:tgtEl>
                                        <p:attrNameLst>
                                          <p:attrName>style.visibility</p:attrName>
                                        </p:attrNameLst>
                                      </p:cBhvr>
                                      <p:to>
                                        <p:strVal val="visible"/>
                                      </p:to>
                                    </p:set>
                                    <p:anim calcmode="lin" valueType="num">
                                      <p:cBhvr>
                                        <p:cTn id="7" dur="1000" fill="hold"/>
                                        <p:tgtEl>
                                          <p:spTgt spid="10241"/>
                                        </p:tgtEl>
                                        <p:attrNameLst>
                                          <p:attrName>ppt_w</p:attrName>
                                        </p:attrNameLst>
                                      </p:cBhvr>
                                      <p:tavLst>
                                        <p:tav tm="0">
                                          <p:val>
                                            <p:fltVal val="0"/>
                                          </p:val>
                                        </p:tav>
                                        <p:tav tm="100000">
                                          <p:val>
                                            <p:strVal val="#ppt_w"/>
                                          </p:val>
                                        </p:tav>
                                      </p:tavLst>
                                    </p:anim>
                                    <p:anim calcmode="lin" valueType="num">
                                      <p:cBhvr>
                                        <p:cTn id="8" dur="1000" fill="hold"/>
                                        <p:tgtEl>
                                          <p:spTgt spid="10241"/>
                                        </p:tgtEl>
                                        <p:attrNameLst>
                                          <p:attrName>ppt_h</p:attrName>
                                        </p:attrNameLst>
                                      </p:cBhvr>
                                      <p:tavLst>
                                        <p:tav tm="0">
                                          <p:val>
                                            <p:fltVal val="0"/>
                                          </p:val>
                                        </p:tav>
                                        <p:tav tm="100000">
                                          <p:val>
                                            <p:strVal val="#ppt_h"/>
                                          </p:val>
                                        </p:tav>
                                      </p:tavLst>
                                    </p:anim>
                                    <p:animEffect transition="in" filter="fade">
                                      <p:cBhvr>
                                        <p:cTn id="9" dur="1000"/>
                                        <p:tgtEl>
                                          <p:spTgt spid="10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Results</a:t>
            </a:r>
            <a:endParaRPr lang="en-US" dirty="0"/>
          </a:p>
        </p:txBody>
      </p:sp>
      <p:pic>
        <p:nvPicPr>
          <p:cNvPr id="9217" name="Picture 1" descr="C:\Users\vsosa\Documents\ACADEMIC\Panama\Thesis Figures\figure 4.2.png"/>
          <p:cNvPicPr>
            <a:picLocks noGrp="1" noChangeAspect="1" noChangeArrowheads="1"/>
          </p:cNvPicPr>
          <p:nvPr>
            <p:ph idx="1"/>
          </p:nvPr>
        </p:nvPicPr>
        <p:blipFill>
          <a:blip r:embed="rId3" cstate="print"/>
          <a:srcRect l="5791" t="15152" r="4492" b="10768"/>
          <a:stretch>
            <a:fillRect/>
          </a:stretch>
        </p:blipFill>
        <p:spPr bwMode="auto">
          <a:xfrm>
            <a:off x="1059873" y="1143000"/>
            <a:ext cx="7169727" cy="4572000"/>
          </a:xfrm>
          <a:prstGeom prst="rect">
            <a:avLst/>
          </a:prstGeom>
          <a:noFill/>
          <a:ln w="12700">
            <a:solidFill>
              <a:schemeClr val="tx1"/>
            </a:solidFill>
          </a:ln>
        </p:spPr>
      </p:pic>
      <p:sp>
        <p:nvSpPr>
          <p:cNvPr id="5" name="TextBox 4"/>
          <p:cNvSpPr txBox="1"/>
          <p:nvPr/>
        </p:nvSpPr>
        <p:spPr>
          <a:xfrm>
            <a:off x="76200" y="5867400"/>
            <a:ext cx="5638800" cy="923330"/>
          </a:xfrm>
          <a:prstGeom prst="rect">
            <a:avLst/>
          </a:prstGeom>
          <a:solidFill>
            <a:schemeClr val="bg2">
              <a:lumMod val="90000"/>
              <a:alpha val="60000"/>
            </a:schemeClr>
          </a:solidFill>
        </p:spPr>
        <p:txBody>
          <a:bodyPr wrap="square" rtlCol="0">
            <a:spAutoFit/>
          </a:bodyPr>
          <a:lstStyle/>
          <a:p>
            <a:r>
              <a:rPr lang="en-US" dirty="0" smtClean="0"/>
              <a:t>Erosion rates: 26.1 m/</a:t>
            </a:r>
            <a:r>
              <a:rPr lang="en-US" dirty="0" err="1" smtClean="0"/>
              <a:t>Myr</a:t>
            </a:r>
            <a:r>
              <a:rPr lang="en-US" dirty="0" smtClean="0"/>
              <a:t> to 597 m/</a:t>
            </a:r>
            <a:r>
              <a:rPr lang="en-US" dirty="0" err="1" smtClean="0"/>
              <a:t>Myr</a:t>
            </a:r>
            <a:endParaRPr lang="en-US" dirty="0" smtClean="0"/>
          </a:p>
          <a:p>
            <a:r>
              <a:rPr lang="en-US" dirty="0" smtClean="0"/>
              <a:t>Average: 218 m/</a:t>
            </a:r>
            <a:r>
              <a:rPr lang="en-US" dirty="0" err="1" smtClean="0"/>
              <a:t>Myr</a:t>
            </a:r>
            <a:endParaRPr lang="en-US" dirty="0" smtClean="0"/>
          </a:p>
          <a:p>
            <a:r>
              <a:rPr lang="en-US" dirty="0" smtClean="0"/>
              <a:t>Area weighted average: 150 m/</a:t>
            </a:r>
            <a:r>
              <a:rPr lang="en-US" dirty="0" err="1" smtClean="0"/>
              <a:t>Myr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0"/>
            <a:ext cx="8183880" cy="1051560"/>
          </a:xfrm>
        </p:spPr>
        <p:txBody>
          <a:bodyPr/>
          <a:lstStyle/>
          <a:p>
            <a:r>
              <a:rPr lang="en-US" dirty="0" smtClean="0"/>
              <a:t>Silicate weathering</a:t>
            </a:r>
            <a:endParaRPr lang="en-US" dirty="0"/>
          </a:p>
        </p:txBody>
      </p:sp>
      <p:sp>
        <p:nvSpPr>
          <p:cNvPr id="5" name="TextBox 4"/>
          <p:cNvSpPr txBox="1"/>
          <p:nvPr/>
        </p:nvSpPr>
        <p:spPr>
          <a:xfrm>
            <a:off x="838200" y="4648200"/>
            <a:ext cx="2514600" cy="307777"/>
          </a:xfrm>
          <a:prstGeom prst="rect">
            <a:avLst/>
          </a:prstGeom>
          <a:noFill/>
        </p:spPr>
        <p:txBody>
          <a:bodyPr wrap="square" rtlCol="0">
            <a:spAutoFit/>
          </a:bodyPr>
          <a:lstStyle/>
          <a:p>
            <a:r>
              <a:rPr lang="en-US" sz="1400" dirty="0" smtClean="0"/>
              <a:t>R</a:t>
            </a:r>
            <a:r>
              <a:rPr lang="en-US" sz="1400" baseline="30000" dirty="0" smtClean="0"/>
              <a:t>2</a:t>
            </a:r>
            <a:r>
              <a:rPr lang="en-US" sz="1400" dirty="0" smtClean="0"/>
              <a:t>=0.726; p = 0.004</a:t>
            </a:r>
            <a:endParaRPr lang="en-US" sz="1400" dirty="0"/>
          </a:p>
        </p:txBody>
      </p:sp>
      <p:graphicFrame>
        <p:nvGraphicFramePr>
          <p:cNvPr id="8" name="Table 7"/>
          <p:cNvGraphicFramePr>
            <a:graphicFrameLocks noGrp="1"/>
          </p:cNvGraphicFramePr>
          <p:nvPr/>
        </p:nvGraphicFramePr>
        <p:xfrm>
          <a:off x="4114800" y="1447800"/>
          <a:ext cx="4343400" cy="5209702"/>
        </p:xfrm>
        <a:graphic>
          <a:graphicData uri="http://schemas.openxmlformats.org/drawingml/2006/table">
            <a:tbl>
              <a:tblPr firstRow="1" bandRow="1">
                <a:tableStyleId>{073A0DAA-6AF3-43AB-8588-CEC1D06C72B9}</a:tableStyleId>
              </a:tblPr>
              <a:tblGrid>
                <a:gridCol w="1219200"/>
                <a:gridCol w="914400"/>
                <a:gridCol w="1143000"/>
                <a:gridCol w="1066800"/>
              </a:tblGrid>
              <a:tr h="398404">
                <a:tc>
                  <a:txBody>
                    <a:bodyPr/>
                    <a:lstStyle/>
                    <a:p>
                      <a:pPr marL="0" marR="0">
                        <a:lnSpc>
                          <a:spcPct val="115000"/>
                        </a:lnSpc>
                        <a:spcBef>
                          <a:spcPts val="0"/>
                        </a:spcBef>
                        <a:spcAft>
                          <a:spcPts val="0"/>
                        </a:spcAft>
                      </a:pPr>
                      <a:r>
                        <a:rPr lang="en-US" sz="1200" b="1" dirty="0">
                          <a:solidFill>
                            <a:schemeClr val="bg1"/>
                          </a:solidFill>
                          <a:latin typeface="Times New Roman"/>
                          <a:ea typeface="Calibri"/>
                          <a:cs typeface="Times New Roman"/>
                        </a:rPr>
                        <a:t>River (sample ID)</a:t>
                      </a:r>
                      <a:endParaRPr lang="en-US" sz="1200" dirty="0">
                        <a:solidFill>
                          <a:schemeClr val="bg1"/>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1200" b="1" smtClean="0">
                          <a:solidFill>
                            <a:schemeClr val="bg1"/>
                          </a:solidFill>
                          <a:latin typeface="Times New Roman"/>
                          <a:ea typeface="Calibri"/>
                          <a:cs typeface="Times New Roman"/>
                        </a:rPr>
                        <a:t>Chemical</a:t>
                      </a:r>
                      <a:r>
                        <a:rPr lang="en-US" sz="1200" b="1" baseline="0" smtClean="0">
                          <a:solidFill>
                            <a:schemeClr val="bg1"/>
                          </a:solidFill>
                          <a:latin typeface="Times New Roman"/>
                          <a:ea typeface="Calibri"/>
                          <a:cs typeface="Times New Roman"/>
                        </a:rPr>
                        <a:t> </a:t>
                      </a:r>
                      <a:r>
                        <a:rPr lang="en-US" sz="1200" b="1" smtClean="0">
                          <a:solidFill>
                            <a:schemeClr val="bg1"/>
                          </a:solidFill>
                          <a:latin typeface="Times New Roman"/>
                          <a:ea typeface="Calibri"/>
                          <a:cs typeface="Times New Roman"/>
                        </a:rPr>
                        <a:t>weathering</a:t>
                      </a:r>
                      <a:endParaRPr lang="en-US" sz="1200" dirty="0">
                        <a:solidFill>
                          <a:schemeClr val="bg1"/>
                        </a:solidFill>
                        <a:latin typeface="Calibri"/>
                        <a:ea typeface="Calibri"/>
                        <a:cs typeface="Times New Roman"/>
                      </a:endParaRPr>
                    </a:p>
                    <a:p>
                      <a:pPr marL="0" marR="0">
                        <a:lnSpc>
                          <a:spcPct val="115000"/>
                        </a:lnSpc>
                        <a:spcBef>
                          <a:spcPts val="0"/>
                        </a:spcBef>
                        <a:spcAft>
                          <a:spcPts val="0"/>
                        </a:spcAft>
                      </a:pPr>
                      <a:r>
                        <a:rPr lang="en-US" sz="1200" b="1" smtClean="0">
                          <a:solidFill>
                            <a:schemeClr val="bg1"/>
                          </a:solidFill>
                          <a:latin typeface="Times New Roman"/>
                          <a:ea typeface="Calibri"/>
                          <a:cs typeface="Times New Roman"/>
                        </a:rPr>
                        <a:t>rate</a:t>
                      </a:r>
                    </a:p>
                    <a:p>
                      <a:pPr marL="0" marR="0">
                        <a:lnSpc>
                          <a:spcPct val="115000"/>
                        </a:lnSpc>
                        <a:spcBef>
                          <a:spcPts val="0"/>
                        </a:spcBef>
                        <a:spcAft>
                          <a:spcPts val="0"/>
                        </a:spcAft>
                      </a:pPr>
                      <a:r>
                        <a:rPr lang="en-US" sz="1200" b="1" smtClean="0">
                          <a:solidFill>
                            <a:schemeClr val="bg1"/>
                          </a:solidFill>
                          <a:latin typeface="Times New Roman"/>
                          <a:ea typeface="Calibri"/>
                          <a:cs typeface="Times New Roman"/>
                        </a:rPr>
                        <a:t>(t </a:t>
                      </a:r>
                      <a:r>
                        <a:rPr lang="en-US" sz="1200" b="1" dirty="0">
                          <a:solidFill>
                            <a:schemeClr val="bg1"/>
                          </a:solidFill>
                          <a:latin typeface="Times New Roman"/>
                          <a:ea typeface="Calibri"/>
                          <a:cs typeface="Times New Roman"/>
                        </a:rPr>
                        <a:t>km</a:t>
                      </a:r>
                      <a:r>
                        <a:rPr lang="en-US" sz="1200" b="1" baseline="30000" dirty="0">
                          <a:solidFill>
                            <a:schemeClr val="bg1"/>
                          </a:solidFill>
                          <a:latin typeface="Times New Roman"/>
                          <a:ea typeface="Calibri"/>
                          <a:cs typeface="Times New Roman"/>
                        </a:rPr>
                        <a:t>-2</a:t>
                      </a:r>
                      <a:r>
                        <a:rPr lang="en-US" sz="1200" b="1" dirty="0">
                          <a:solidFill>
                            <a:schemeClr val="bg1"/>
                          </a:solidFill>
                          <a:latin typeface="Times New Roman"/>
                          <a:ea typeface="Calibri"/>
                          <a:cs typeface="Times New Roman"/>
                        </a:rPr>
                        <a:t> yr</a:t>
                      </a:r>
                      <a:r>
                        <a:rPr lang="en-US" sz="1200" b="1" baseline="30000" dirty="0">
                          <a:solidFill>
                            <a:schemeClr val="bg1"/>
                          </a:solidFill>
                          <a:latin typeface="Times New Roman"/>
                          <a:ea typeface="Calibri"/>
                          <a:cs typeface="Times New Roman"/>
                        </a:rPr>
                        <a:t>-1</a:t>
                      </a:r>
                      <a:r>
                        <a:rPr lang="en-US" sz="1200" b="1" dirty="0">
                          <a:solidFill>
                            <a:schemeClr val="bg1"/>
                          </a:solidFill>
                          <a:latin typeface="Times New Roman"/>
                          <a:ea typeface="Calibri"/>
                          <a:cs typeface="Times New Roman"/>
                        </a:rPr>
                        <a:t>)</a:t>
                      </a:r>
                      <a:endParaRPr lang="en-US" sz="1200" dirty="0">
                        <a:solidFill>
                          <a:schemeClr val="bg1"/>
                        </a:solidFill>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1200" b="1" dirty="0" smtClean="0">
                          <a:solidFill>
                            <a:schemeClr val="bg1"/>
                          </a:solidFill>
                          <a:latin typeface="Times New Roman"/>
                          <a:ea typeface="Calibri"/>
                          <a:cs typeface="Times New Roman"/>
                        </a:rPr>
                        <a:t>Total</a:t>
                      </a:r>
                      <a:r>
                        <a:rPr lang="en-US" sz="1200" b="1" baseline="0" dirty="0" smtClean="0">
                          <a:solidFill>
                            <a:schemeClr val="bg1"/>
                          </a:solidFill>
                          <a:latin typeface="Times New Roman"/>
                          <a:ea typeface="Calibri"/>
                          <a:cs typeface="Times New Roman"/>
                        </a:rPr>
                        <a:t> </a:t>
                      </a:r>
                      <a:r>
                        <a:rPr lang="en-US" sz="1200" b="1" dirty="0" smtClean="0">
                          <a:solidFill>
                            <a:schemeClr val="bg1"/>
                          </a:solidFill>
                          <a:latin typeface="Times New Roman"/>
                          <a:ea typeface="Calibri"/>
                          <a:cs typeface="Times New Roman"/>
                        </a:rPr>
                        <a:t>weathering</a:t>
                      </a:r>
                      <a:endParaRPr lang="en-US" sz="1200" dirty="0" smtClean="0">
                        <a:solidFill>
                          <a:schemeClr val="bg1"/>
                        </a:solidFill>
                        <a:latin typeface="Calibri"/>
                        <a:ea typeface="Calibri"/>
                        <a:cs typeface="Times New Roman"/>
                      </a:endParaRPr>
                    </a:p>
                    <a:p>
                      <a:pPr marL="0" marR="0">
                        <a:lnSpc>
                          <a:spcPct val="115000"/>
                        </a:lnSpc>
                        <a:spcBef>
                          <a:spcPts val="0"/>
                        </a:spcBef>
                        <a:spcAft>
                          <a:spcPts val="0"/>
                        </a:spcAft>
                      </a:pPr>
                      <a:r>
                        <a:rPr lang="en-US" sz="1200" b="1" dirty="0" smtClean="0">
                          <a:solidFill>
                            <a:schemeClr val="bg1"/>
                          </a:solidFill>
                          <a:latin typeface="Times New Roman"/>
                          <a:ea typeface="Calibri"/>
                          <a:cs typeface="Times New Roman"/>
                        </a:rPr>
                        <a:t>rate</a:t>
                      </a:r>
                    </a:p>
                    <a:p>
                      <a:pPr marL="0" marR="0">
                        <a:lnSpc>
                          <a:spcPct val="115000"/>
                        </a:lnSpc>
                        <a:spcBef>
                          <a:spcPts val="0"/>
                        </a:spcBef>
                        <a:spcAft>
                          <a:spcPts val="0"/>
                        </a:spcAft>
                      </a:pPr>
                      <a:r>
                        <a:rPr lang="en-US" sz="1200" b="1" dirty="0" smtClean="0">
                          <a:solidFill>
                            <a:schemeClr val="bg1"/>
                          </a:solidFill>
                          <a:latin typeface="Times New Roman"/>
                          <a:ea typeface="Calibri"/>
                          <a:cs typeface="Times New Roman"/>
                        </a:rPr>
                        <a:t>(t </a:t>
                      </a:r>
                      <a:r>
                        <a:rPr lang="en-US" sz="1200" b="1" dirty="0">
                          <a:solidFill>
                            <a:schemeClr val="bg1"/>
                          </a:solidFill>
                          <a:latin typeface="Times New Roman"/>
                          <a:ea typeface="Calibri"/>
                          <a:cs typeface="Times New Roman"/>
                        </a:rPr>
                        <a:t>km</a:t>
                      </a:r>
                      <a:r>
                        <a:rPr lang="en-US" sz="1200" b="1" baseline="30000" dirty="0">
                          <a:solidFill>
                            <a:schemeClr val="bg1"/>
                          </a:solidFill>
                          <a:latin typeface="Times New Roman"/>
                          <a:ea typeface="Calibri"/>
                          <a:cs typeface="Times New Roman"/>
                        </a:rPr>
                        <a:t>-2</a:t>
                      </a:r>
                      <a:r>
                        <a:rPr lang="en-US" sz="1200" b="1" dirty="0">
                          <a:solidFill>
                            <a:schemeClr val="bg1"/>
                          </a:solidFill>
                          <a:latin typeface="Times New Roman"/>
                          <a:ea typeface="Calibri"/>
                          <a:cs typeface="Times New Roman"/>
                        </a:rPr>
                        <a:t> yr</a:t>
                      </a:r>
                      <a:r>
                        <a:rPr lang="en-US" sz="1200" b="1" baseline="30000" dirty="0">
                          <a:solidFill>
                            <a:schemeClr val="bg1"/>
                          </a:solidFill>
                          <a:latin typeface="Times New Roman"/>
                          <a:ea typeface="Calibri"/>
                          <a:cs typeface="Times New Roman"/>
                        </a:rPr>
                        <a:t>-1</a:t>
                      </a:r>
                      <a:r>
                        <a:rPr lang="en-US" sz="1200" b="1" dirty="0">
                          <a:solidFill>
                            <a:schemeClr val="bg1"/>
                          </a:solidFill>
                          <a:latin typeface="Times New Roman"/>
                          <a:ea typeface="Calibri"/>
                          <a:cs typeface="Times New Roman"/>
                        </a:rPr>
                        <a:t>)</a:t>
                      </a:r>
                      <a:endParaRPr lang="en-US" sz="1200" dirty="0">
                        <a:solidFill>
                          <a:schemeClr val="bg1"/>
                        </a:solidFill>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1200" b="1" dirty="0">
                          <a:solidFill>
                            <a:schemeClr val="bg1"/>
                          </a:solidFill>
                          <a:latin typeface="Times New Roman"/>
                          <a:ea typeface="Calibri"/>
                          <a:cs typeface="Times New Roman"/>
                        </a:rPr>
                        <a:t>Percent of </a:t>
                      </a:r>
                      <a:r>
                        <a:rPr lang="en-US" sz="1200" b="1" dirty="0" smtClean="0">
                          <a:solidFill>
                            <a:schemeClr val="bg1"/>
                          </a:solidFill>
                          <a:latin typeface="Times New Roman"/>
                          <a:ea typeface="Calibri"/>
                          <a:cs typeface="Times New Roman"/>
                        </a:rPr>
                        <a:t>chemical weathering</a:t>
                      </a:r>
                      <a:r>
                        <a:rPr lang="en-US" sz="1200" b="1" baseline="0" dirty="0" smtClean="0">
                          <a:solidFill>
                            <a:schemeClr val="bg1"/>
                          </a:solidFill>
                          <a:latin typeface="Times New Roman"/>
                          <a:ea typeface="Calibri"/>
                          <a:cs typeface="Times New Roman"/>
                        </a:rPr>
                        <a:t> in total</a:t>
                      </a:r>
                      <a:endParaRPr lang="en-US" sz="1200" dirty="0">
                        <a:solidFill>
                          <a:schemeClr val="bg1"/>
                        </a:solidFill>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43997">
                <a:tc>
                  <a:txBody>
                    <a:bodyPr/>
                    <a:lstStyle/>
                    <a:p>
                      <a:pPr marL="0" marR="0">
                        <a:lnSpc>
                          <a:spcPct val="115000"/>
                        </a:lnSpc>
                        <a:spcBef>
                          <a:spcPts val="0"/>
                        </a:spcBef>
                        <a:spcAft>
                          <a:spcPts val="0"/>
                        </a:spcAft>
                      </a:pPr>
                      <a:r>
                        <a:rPr lang="en-US" sz="1400" b="1" dirty="0">
                          <a:solidFill>
                            <a:srgbClr val="000000"/>
                          </a:solidFill>
                          <a:latin typeface="Times New Roman" pitchFamily="18" charset="0"/>
                          <a:ea typeface="Calibri"/>
                          <a:cs typeface="Times New Roman" pitchFamily="18" charset="0"/>
                        </a:rPr>
                        <a:t>Anton (ANT)</a:t>
                      </a:r>
                      <a:endParaRPr lang="en-US" sz="1400" dirty="0">
                        <a:solidFill>
                          <a:srgbClr val="000000"/>
                        </a:solidFill>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1400" dirty="0">
                          <a:solidFill>
                            <a:srgbClr val="000000"/>
                          </a:solidFill>
                          <a:latin typeface="Times New Roman" pitchFamily="18" charset="0"/>
                          <a:ea typeface="Calibri"/>
                          <a:cs typeface="Times New Roman" pitchFamily="18" charset="0"/>
                        </a:rPr>
                        <a:t>38.6</a:t>
                      </a:r>
                    </a:p>
                  </a:txBody>
                  <a:tcPr marL="68580" marR="68580" marT="0" marB="0"/>
                </a:tc>
                <a:tc>
                  <a:txBody>
                    <a:bodyPr/>
                    <a:lstStyle/>
                    <a:p>
                      <a:pPr marL="0" marR="0">
                        <a:lnSpc>
                          <a:spcPct val="115000"/>
                        </a:lnSpc>
                        <a:spcBef>
                          <a:spcPts val="0"/>
                        </a:spcBef>
                        <a:spcAft>
                          <a:spcPts val="0"/>
                        </a:spcAft>
                      </a:pPr>
                      <a:r>
                        <a:rPr lang="en-US" sz="1400" dirty="0" smtClean="0">
                          <a:solidFill>
                            <a:srgbClr val="000000"/>
                          </a:solidFill>
                          <a:latin typeface="Times New Roman" pitchFamily="18" charset="0"/>
                          <a:ea typeface="Calibri"/>
                          <a:cs typeface="Times New Roman" pitchFamily="18" charset="0"/>
                        </a:rPr>
                        <a:t>512.2</a:t>
                      </a:r>
                      <a:endParaRPr lang="en-US" sz="1400" dirty="0">
                        <a:solidFill>
                          <a:srgbClr val="000000"/>
                        </a:solidFill>
                        <a:latin typeface="Times New Roman" pitchFamily="18" charset="0"/>
                        <a:ea typeface="Calibri"/>
                        <a:cs typeface="Times New Roman" pitchFamily="18" charset="0"/>
                      </a:endParaRPr>
                    </a:p>
                  </a:txBody>
                  <a:tcPr marL="68580" marR="68580" marT="0" marB="0"/>
                </a:tc>
                <a:tc>
                  <a:txBody>
                    <a:bodyPr/>
                    <a:lstStyle/>
                    <a:p>
                      <a:pPr marL="0" marR="0">
                        <a:lnSpc>
                          <a:spcPct val="115000"/>
                        </a:lnSpc>
                        <a:spcBef>
                          <a:spcPts val="0"/>
                        </a:spcBef>
                        <a:spcAft>
                          <a:spcPts val="0"/>
                        </a:spcAft>
                      </a:pPr>
                      <a:r>
                        <a:rPr lang="en-US" sz="1400" dirty="0" smtClean="0">
                          <a:solidFill>
                            <a:srgbClr val="000000"/>
                          </a:solidFill>
                          <a:latin typeface="Times New Roman" pitchFamily="18" charset="0"/>
                          <a:ea typeface="Calibri"/>
                          <a:cs typeface="Times New Roman" pitchFamily="18" charset="0"/>
                        </a:rPr>
                        <a:t>7.5</a:t>
                      </a:r>
                      <a:endParaRPr lang="en-US" sz="1400" dirty="0">
                        <a:solidFill>
                          <a:srgbClr val="000000"/>
                        </a:solidFill>
                        <a:latin typeface="Times New Roman" pitchFamily="18" charset="0"/>
                        <a:ea typeface="Calibri"/>
                        <a:cs typeface="Times New Roman" pitchFamily="18" charset="0"/>
                      </a:endParaRPr>
                    </a:p>
                  </a:txBody>
                  <a:tcPr marL="68580" marR="68580" marT="0" marB="0">
                    <a:lnR w="12700" cap="flat" cmpd="sng" algn="ctr">
                      <a:solidFill>
                        <a:schemeClr val="tx1"/>
                      </a:solidFill>
                      <a:prstDash val="solid"/>
                      <a:round/>
                      <a:headEnd type="none" w="med" len="med"/>
                      <a:tailEnd type="none" w="med" len="med"/>
                    </a:lnR>
                  </a:tcPr>
                </a:tc>
              </a:tr>
              <a:tr h="398404">
                <a:tc>
                  <a:txBody>
                    <a:bodyPr/>
                    <a:lstStyle/>
                    <a:p>
                      <a:pPr marL="0" marR="0">
                        <a:lnSpc>
                          <a:spcPct val="115000"/>
                        </a:lnSpc>
                        <a:spcBef>
                          <a:spcPts val="0"/>
                        </a:spcBef>
                        <a:spcAft>
                          <a:spcPts val="0"/>
                        </a:spcAft>
                      </a:pPr>
                      <a:r>
                        <a:rPr lang="en-US" sz="1400" b="1">
                          <a:solidFill>
                            <a:srgbClr val="000000"/>
                          </a:solidFill>
                          <a:latin typeface="Times New Roman" pitchFamily="18" charset="0"/>
                          <a:ea typeface="Calibri"/>
                          <a:cs typeface="Times New Roman" pitchFamily="18" charset="0"/>
                        </a:rPr>
                        <a:t>Chagres (CHAG2009)</a:t>
                      </a:r>
                      <a:endParaRPr lang="en-US" sz="1400">
                        <a:solidFill>
                          <a:srgbClr val="000000"/>
                        </a:solidFill>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1400" dirty="0">
                          <a:solidFill>
                            <a:srgbClr val="000000"/>
                          </a:solidFill>
                          <a:latin typeface="Times New Roman" pitchFamily="18" charset="0"/>
                          <a:ea typeface="Calibri"/>
                          <a:cs typeface="Times New Roman" pitchFamily="18" charset="0"/>
                        </a:rPr>
                        <a:t>20.8</a:t>
                      </a:r>
                    </a:p>
                  </a:txBody>
                  <a:tcPr marL="68580" marR="68580" marT="0" marB="0"/>
                </a:tc>
                <a:tc>
                  <a:txBody>
                    <a:bodyPr/>
                    <a:lstStyle/>
                    <a:p>
                      <a:pPr marL="0" marR="0">
                        <a:lnSpc>
                          <a:spcPct val="115000"/>
                        </a:lnSpc>
                        <a:spcBef>
                          <a:spcPts val="0"/>
                        </a:spcBef>
                        <a:spcAft>
                          <a:spcPts val="0"/>
                        </a:spcAft>
                      </a:pPr>
                      <a:r>
                        <a:rPr lang="en-US" sz="1400" dirty="0" smtClean="0">
                          <a:solidFill>
                            <a:srgbClr val="000000"/>
                          </a:solidFill>
                          <a:latin typeface="Times New Roman" pitchFamily="18" charset="0"/>
                          <a:ea typeface="Calibri"/>
                          <a:cs typeface="Times New Roman" pitchFamily="18" charset="0"/>
                        </a:rPr>
                        <a:t>184.5</a:t>
                      </a:r>
                      <a:endParaRPr lang="en-US" sz="1400" dirty="0">
                        <a:solidFill>
                          <a:srgbClr val="000000"/>
                        </a:solidFill>
                        <a:latin typeface="Times New Roman" pitchFamily="18" charset="0"/>
                        <a:ea typeface="Calibri"/>
                        <a:cs typeface="Times New Roman" pitchFamily="18" charset="0"/>
                      </a:endParaRPr>
                    </a:p>
                  </a:txBody>
                  <a:tcPr marL="68580" marR="68580" marT="0" marB="0"/>
                </a:tc>
                <a:tc>
                  <a:txBody>
                    <a:bodyPr/>
                    <a:lstStyle/>
                    <a:p>
                      <a:pPr marL="0" marR="0">
                        <a:lnSpc>
                          <a:spcPct val="115000"/>
                        </a:lnSpc>
                        <a:spcBef>
                          <a:spcPts val="0"/>
                        </a:spcBef>
                        <a:spcAft>
                          <a:spcPts val="0"/>
                        </a:spcAft>
                      </a:pPr>
                      <a:r>
                        <a:rPr lang="en-US" sz="1400" dirty="0" smtClean="0">
                          <a:solidFill>
                            <a:srgbClr val="000000"/>
                          </a:solidFill>
                          <a:latin typeface="Times New Roman" pitchFamily="18" charset="0"/>
                          <a:ea typeface="Calibri"/>
                          <a:cs typeface="Times New Roman" pitchFamily="18" charset="0"/>
                        </a:rPr>
                        <a:t>11.3</a:t>
                      </a:r>
                      <a:endParaRPr lang="en-US" sz="1400" dirty="0">
                        <a:solidFill>
                          <a:srgbClr val="000000"/>
                        </a:solidFill>
                        <a:latin typeface="Times New Roman" pitchFamily="18" charset="0"/>
                        <a:ea typeface="Calibri"/>
                        <a:cs typeface="Times New Roman" pitchFamily="18" charset="0"/>
                      </a:endParaRPr>
                    </a:p>
                  </a:txBody>
                  <a:tcPr marL="68580" marR="68580" marT="0" marB="0">
                    <a:lnR w="12700" cap="flat" cmpd="sng" algn="ctr">
                      <a:solidFill>
                        <a:schemeClr val="tx1"/>
                      </a:solidFill>
                      <a:prstDash val="solid"/>
                      <a:round/>
                      <a:headEnd type="none" w="med" len="med"/>
                      <a:tailEnd type="none" w="med" len="med"/>
                    </a:lnR>
                  </a:tcPr>
                </a:tc>
              </a:tr>
              <a:tr h="398404">
                <a:tc>
                  <a:txBody>
                    <a:bodyPr/>
                    <a:lstStyle/>
                    <a:p>
                      <a:pPr marL="0" marR="0">
                        <a:lnSpc>
                          <a:spcPct val="115000"/>
                        </a:lnSpc>
                        <a:spcBef>
                          <a:spcPts val="0"/>
                        </a:spcBef>
                        <a:spcAft>
                          <a:spcPts val="0"/>
                        </a:spcAft>
                      </a:pPr>
                      <a:r>
                        <a:rPr lang="en-US" sz="1400" b="1" dirty="0" err="1">
                          <a:solidFill>
                            <a:srgbClr val="000000"/>
                          </a:solidFill>
                          <a:latin typeface="Times New Roman" pitchFamily="18" charset="0"/>
                          <a:ea typeface="Calibri"/>
                          <a:cs typeface="Times New Roman" pitchFamily="18" charset="0"/>
                        </a:rPr>
                        <a:t>Chiriqui</a:t>
                      </a:r>
                      <a:r>
                        <a:rPr lang="en-US" sz="1400" b="1" dirty="0">
                          <a:solidFill>
                            <a:srgbClr val="000000"/>
                          </a:solidFill>
                          <a:latin typeface="Times New Roman" pitchFamily="18" charset="0"/>
                          <a:ea typeface="Calibri"/>
                          <a:cs typeface="Times New Roman" pitchFamily="18" charset="0"/>
                        </a:rPr>
                        <a:t> Viejo (CHVIEH)</a:t>
                      </a:r>
                      <a:endParaRPr lang="en-US" sz="1400" dirty="0">
                        <a:solidFill>
                          <a:srgbClr val="000000"/>
                        </a:solidFill>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1400" dirty="0">
                          <a:solidFill>
                            <a:srgbClr val="000000"/>
                          </a:solidFill>
                          <a:latin typeface="Times New Roman" pitchFamily="18" charset="0"/>
                          <a:ea typeface="Calibri"/>
                          <a:cs typeface="Times New Roman" pitchFamily="18" charset="0"/>
                        </a:rPr>
                        <a:t>42.7</a:t>
                      </a:r>
                    </a:p>
                  </a:txBody>
                  <a:tcPr marL="68580" marR="68580" marT="0" marB="0"/>
                </a:tc>
                <a:tc>
                  <a:txBody>
                    <a:bodyPr/>
                    <a:lstStyle/>
                    <a:p>
                      <a:pPr marL="0" marR="0">
                        <a:lnSpc>
                          <a:spcPct val="115000"/>
                        </a:lnSpc>
                        <a:spcBef>
                          <a:spcPts val="0"/>
                        </a:spcBef>
                        <a:spcAft>
                          <a:spcPts val="0"/>
                        </a:spcAft>
                      </a:pPr>
                      <a:r>
                        <a:rPr lang="en-US" sz="1400" dirty="0" smtClean="0">
                          <a:solidFill>
                            <a:srgbClr val="000000"/>
                          </a:solidFill>
                          <a:latin typeface="Times New Roman" pitchFamily="18" charset="0"/>
                          <a:ea typeface="Calibri"/>
                          <a:cs typeface="Times New Roman" pitchFamily="18" charset="0"/>
                        </a:rPr>
                        <a:t>808.3</a:t>
                      </a:r>
                      <a:endParaRPr lang="en-US" sz="1400" dirty="0">
                        <a:solidFill>
                          <a:srgbClr val="000000"/>
                        </a:solidFill>
                        <a:latin typeface="Times New Roman" pitchFamily="18" charset="0"/>
                        <a:ea typeface="Calibri"/>
                        <a:cs typeface="Times New Roman" pitchFamily="18" charset="0"/>
                      </a:endParaRPr>
                    </a:p>
                  </a:txBody>
                  <a:tcPr marL="68580" marR="68580" marT="0" marB="0"/>
                </a:tc>
                <a:tc>
                  <a:txBody>
                    <a:bodyPr/>
                    <a:lstStyle/>
                    <a:p>
                      <a:pPr marL="0" marR="0">
                        <a:lnSpc>
                          <a:spcPct val="115000"/>
                        </a:lnSpc>
                        <a:spcBef>
                          <a:spcPts val="0"/>
                        </a:spcBef>
                        <a:spcAft>
                          <a:spcPts val="0"/>
                        </a:spcAft>
                      </a:pPr>
                      <a:r>
                        <a:rPr lang="en-US" sz="1400" dirty="0" smtClean="0">
                          <a:solidFill>
                            <a:srgbClr val="000000"/>
                          </a:solidFill>
                          <a:latin typeface="Times New Roman" pitchFamily="18" charset="0"/>
                          <a:ea typeface="Calibri"/>
                          <a:cs typeface="Times New Roman" pitchFamily="18" charset="0"/>
                        </a:rPr>
                        <a:t>5.3</a:t>
                      </a:r>
                      <a:endParaRPr lang="en-US" sz="1400" dirty="0">
                        <a:solidFill>
                          <a:srgbClr val="000000"/>
                        </a:solidFill>
                        <a:latin typeface="Times New Roman" pitchFamily="18" charset="0"/>
                        <a:ea typeface="Calibri"/>
                        <a:cs typeface="Times New Roman" pitchFamily="18" charset="0"/>
                      </a:endParaRPr>
                    </a:p>
                  </a:txBody>
                  <a:tcPr marL="68580" marR="68580" marT="0" marB="0">
                    <a:lnR w="12700" cap="flat" cmpd="sng" algn="ctr">
                      <a:solidFill>
                        <a:schemeClr val="tx1"/>
                      </a:solidFill>
                      <a:prstDash val="solid"/>
                      <a:round/>
                      <a:headEnd type="none" w="med" len="med"/>
                      <a:tailEnd type="none" w="med" len="med"/>
                    </a:lnR>
                  </a:tcPr>
                </a:tc>
              </a:tr>
              <a:tr h="343997">
                <a:tc>
                  <a:txBody>
                    <a:bodyPr/>
                    <a:lstStyle/>
                    <a:p>
                      <a:pPr marL="0" marR="0">
                        <a:lnSpc>
                          <a:spcPct val="115000"/>
                        </a:lnSpc>
                        <a:spcBef>
                          <a:spcPts val="0"/>
                        </a:spcBef>
                        <a:spcAft>
                          <a:spcPts val="0"/>
                        </a:spcAft>
                      </a:pPr>
                      <a:r>
                        <a:rPr lang="en-US" sz="1400" b="1" dirty="0">
                          <a:solidFill>
                            <a:srgbClr val="000000"/>
                          </a:solidFill>
                          <a:latin typeface="Times New Roman" pitchFamily="18" charset="0"/>
                          <a:ea typeface="Calibri"/>
                          <a:cs typeface="Times New Roman" pitchFamily="18" charset="0"/>
                        </a:rPr>
                        <a:t>Chico (C-NATA)</a:t>
                      </a:r>
                      <a:endParaRPr lang="en-US" sz="1400" dirty="0">
                        <a:solidFill>
                          <a:srgbClr val="000000"/>
                        </a:solidFill>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1400" dirty="0">
                          <a:solidFill>
                            <a:srgbClr val="000000"/>
                          </a:solidFill>
                          <a:latin typeface="Times New Roman" pitchFamily="18" charset="0"/>
                          <a:ea typeface="Calibri"/>
                          <a:cs typeface="Times New Roman" pitchFamily="18" charset="0"/>
                        </a:rPr>
                        <a:t>13.8</a:t>
                      </a:r>
                    </a:p>
                  </a:txBody>
                  <a:tcPr marL="68580" marR="68580" marT="0" marB="0"/>
                </a:tc>
                <a:tc>
                  <a:txBody>
                    <a:bodyPr/>
                    <a:lstStyle/>
                    <a:p>
                      <a:pPr marL="0" marR="0">
                        <a:lnSpc>
                          <a:spcPct val="115000"/>
                        </a:lnSpc>
                        <a:spcBef>
                          <a:spcPts val="0"/>
                        </a:spcBef>
                        <a:spcAft>
                          <a:spcPts val="0"/>
                        </a:spcAft>
                      </a:pPr>
                      <a:r>
                        <a:rPr lang="en-US" sz="1400" dirty="0" smtClean="0">
                          <a:solidFill>
                            <a:srgbClr val="000000"/>
                          </a:solidFill>
                          <a:latin typeface="Times New Roman" pitchFamily="18" charset="0"/>
                          <a:ea typeface="Calibri"/>
                          <a:cs typeface="Times New Roman" pitchFamily="18" charset="0"/>
                        </a:rPr>
                        <a:t>87.7</a:t>
                      </a:r>
                      <a:endParaRPr lang="en-US" sz="1400" dirty="0">
                        <a:solidFill>
                          <a:srgbClr val="000000"/>
                        </a:solidFill>
                        <a:latin typeface="Times New Roman" pitchFamily="18" charset="0"/>
                        <a:ea typeface="Calibri"/>
                        <a:cs typeface="Times New Roman" pitchFamily="18" charset="0"/>
                      </a:endParaRPr>
                    </a:p>
                  </a:txBody>
                  <a:tcPr marL="68580" marR="68580" marT="0" marB="0"/>
                </a:tc>
                <a:tc>
                  <a:txBody>
                    <a:bodyPr/>
                    <a:lstStyle/>
                    <a:p>
                      <a:pPr marL="0" marR="0">
                        <a:lnSpc>
                          <a:spcPct val="115000"/>
                        </a:lnSpc>
                        <a:spcBef>
                          <a:spcPts val="0"/>
                        </a:spcBef>
                        <a:spcAft>
                          <a:spcPts val="0"/>
                        </a:spcAft>
                      </a:pPr>
                      <a:r>
                        <a:rPr lang="en-US" sz="1400" dirty="0" smtClean="0">
                          <a:solidFill>
                            <a:srgbClr val="000000"/>
                          </a:solidFill>
                          <a:latin typeface="Times New Roman" pitchFamily="18" charset="0"/>
                          <a:ea typeface="Calibri"/>
                          <a:cs typeface="Times New Roman" pitchFamily="18" charset="0"/>
                        </a:rPr>
                        <a:t>15.7</a:t>
                      </a:r>
                      <a:endParaRPr lang="en-US" sz="1400" dirty="0">
                        <a:solidFill>
                          <a:srgbClr val="000000"/>
                        </a:solidFill>
                        <a:latin typeface="Times New Roman" pitchFamily="18" charset="0"/>
                        <a:ea typeface="Calibri"/>
                        <a:cs typeface="Times New Roman" pitchFamily="18" charset="0"/>
                      </a:endParaRPr>
                    </a:p>
                  </a:txBody>
                  <a:tcPr marL="68580" marR="68580" marT="0" marB="0">
                    <a:lnR w="12700" cap="flat" cmpd="sng" algn="ctr">
                      <a:solidFill>
                        <a:schemeClr val="tx1"/>
                      </a:solidFill>
                      <a:prstDash val="solid"/>
                      <a:round/>
                      <a:headEnd type="none" w="med" len="med"/>
                      <a:tailEnd type="none" w="med" len="med"/>
                    </a:lnR>
                  </a:tcPr>
                </a:tc>
              </a:tr>
              <a:tr h="343997">
                <a:tc>
                  <a:txBody>
                    <a:bodyPr/>
                    <a:lstStyle/>
                    <a:p>
                      <a:pPr marL="0" marR="0">
                        <a:lnSpc>
                          <a:spcPct val="115000"/>
                        </a:lnSpc>
                        <a:spcBef>
                          <a:spcPts val="0"/>
                        </a:spcBef>
                        <a:spcAft>
                          <a:spcPts val="0"/>
                        </a:spcAft>
                      </a:pPr>
                      <a:r>
                        <a:rPr lang="en-US" sz="1400" b="1" dirty="0" err="1">
                          <a:solidFill>
                            <a:srgbClr val="000000"/>
                          </a:solidFill>
                          <a:latin typeface="Times New Roman" pitchFamily="18" charset="0"/>
                          <a:ea typeface="Calibri"/>
                          <a:cs typeface="Times New Roman" pitchFamily="18" charset="0"/>
                        </a:rPr>
                        <a:t>Cobre</a:t>
                      </a:r>
                      <a:r>
                        <a:rPr lang="en-US" sz="1400" b="1" dirty="0">
                          <a:solidFill>
                            <a:srgbClr val="000000"/>
                          </a:solidFill>
                          <a:latin typeface="Times New Roman" pitchFamily="18" charset="0"/>
                          <a:ea typeface="Calibri"/>
                          <a:cs typeface="Times New Roman" pitchFamily="18" charset="0"/>
                        </a:rPr>
                        <a:t> (COBRE)</a:t>
                      </a:r>
                      <a:endParaRPr lang="en-US" sz="1400" dirty="0">
                        <a:solidFill>
                          <a:srgbClr val="000000"/>
                        </a:solidFill>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1400" dirty="0">
                          <a:solidFill>
                            <a:srgbClr val="000000"/>
                          </a:solidFill>
                          <a:latin typeface="Times New Roman" pitchFamily="18" charset="0"/>
                          <a:ea typeface="Calibri"/>
                          <a:cs typeface="Times New Roman" pitchFamily="18" charset="0"/>
                        </a:rPr>
                        <a:t>26.2</a:t>
                      </a:r>
                    </a:p>
                  </a:txBody>
                  <a:tcPr marL="68580" marR="68580" marT="0" marB="0"/>
                </a:tc>
                <a:tc>
                  <a:txBody>
                    <a:bodyPr/>
                    <a:lstStyle/>
                    <a:p>
                      <a:pPr marL="0" marR="0">
                        <a:lnSpc>
                          <a:spcPct val="115000"/>
                        </a:lnSpc>
                        <a:spcBef>
                          <a:spcPts val="0"/>
                        </a:spcBef>
                        <a:spcAft>
                          <a:spcPts val="0"/>
                        </a:spcAft>
                      </a:pPr>
                      <a:r>
                        <a:rPr lang="en-US" sz="1400" dirty="0" smtClean="0">
                          <a:solidFill>
                            <a:srgbClr val="000000"/>
                          </a:solidFill>
                          <a:latin typeface="Times New Roman" pitchFamily="18" charset="0"/>
                          <a:ea typeface="Calibri"/>
                          <a:cs typeface="Times New Roman" pitchFamily="18" charset="0"/>
                        </a:rPr>
                        <a:t>230.9</a:t>
                      </a:r>
                      <a:endParaRPr lang="en-US" sz="1400" dirty="0">
                        <a:solidFill>
                          <a:srgbClr val="000000"/>
                        </a:solidFill>
                        <a:latin typeface="Times New Roman" pitchFamily="18" charset="0"/>
                        <a:ea typeface="Calibri"/>
                        <a:cs typeface="Times New Roman" pitchFamily="18" charset="0"/>
                      </a:endParaRPr>
                    </a:p>
                  </a:txBody>
                  <a:tcPr marL="68580" marR="68580" marT="0" marB="0"/>
                </a:tc>
                <a:tc>
                  <a:txBody>
                    <a:bodyPr/>
                    <a:lstStyle/>
                    <a:p>
                      <a:pPr marL="0" marR="0">
                        <a:lnSpc>
                          <a:spcPct val="115000"/>
                        </a:lnSpc>
                        <a:spcBef>
                          <a:spcPts val="0"/>
                        </a:spcBef>
                        <a:spcAft>
                          <a:spcPts val="0"/>
                        </a:spcAft>
                      </a:pPr>
                      <a:r>
                        <a:rPr lang="en-US" sz="1400" dirty="0" smtClean="0">
                          <a:solidFill>
                            <a:srgbClr val="000000"/>
                          </a:solidFill>
                          <a:latin typeface="Times New Roman" pitchFamily="18" charset="0"/>
                          <a:ea typeface="Calibri"/>
                          <a:cs typeface="Times New Roman" pitchFamily="18" charset="0"/>
                        </a:rPr>
                        <a:t>11.3</a:t>
                      </a:r>
                      <a:endParaRPr lang="en-US" sz="1400" dirty="0">
                        <a:solidFill>
                          <a:srgbClr val="000000"/>
                        </a:solidFill>
                        <a:latin typeface="Times New Roman" pitchFamily="18" charset="0"/>
                        <a:ea typeface="Calibri"/>
                        <a:cs typeface="Times New Roman" pitchFamily="18" charset="0"/>
                      </a:endParaRPr>
                    </a:p>
                  </a:txBody>
                  <a:tcPr marL="68580" marR="68580" marT="0" marB="0">
                    <a:lnR w="12700" cap="flat" cmpd="sng" algn="ctr">
                      <a:solidFill>
                        <a:schemeClr val="tx1"/>
                      </a:solidFill>
                      <a:prstDash val="solid"/>
                      <a:round/>
                      <a:headEnd type="none" w="med" len="med"/>
                      <a:tailEnd type="none" w="med" len="med"/>
                    </a:lnR>
                  </a:tcPr>
                </a:tc>
              </a:tr>
              <a:tr h="343997">
                <a:tc>
                  <a:txBody>
                    <a:bodyPr/>
                    <a:lstStyle/>
                    <a:p>
                      <a:pPr marL="0" marR="0">
                        <a:lnSpc>
                          <a:spcPct val="115000"/>
                        </a:lnSpc>
                        <a:spcBef>
                          <a:spcPts val="0"/>
                        </a:spcBef>
                        <a:spcAft>
                          <a:spcPts val="0"/>
                        </a:spcAft>
                      </a:pPr>
                      <a:r>
                        <a:rPr lang="en-US" sz="1400" b="1" dirty="0">
                          <a:solidFill>
                            <a:srgbClr val="000000"/>
                          </a:solidFill>
                          <a:latin typeface="Times New Roman" pitchFamily="18" charset="0"/>
                          <a:ea typeface="Calibri"/>
                          <a:cs typeface="Times New Roman" pitchFamily="18" charset="0"/>
                        </a:rPr>
                        <a:t>Felix (FELIX)</a:t>
                      </a:r>
                      <a:endParaRPr lang="en-US" sz="1400" dirty="0">
                        <a:solidFill>
                          <a:srgbClr val="000000"/>
                        </a:solidFill>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1400" dirty="0">
                          <a:solidFill>
                            <a:srgbClr val="000000"/>
                          </a:solidFill>
                          <a:latin typeface="Times New Roman" pitchFamily="18" charset="0"/>
                          <a:ea typeface="Calibri"/>
                          <a:cs typeface="Times New Roman" pitchFamily="18" charset="0"/>
                        </a:rPr>
                        <a:t>34.2</a:t>
                      </a:r>
                    </a:p>
                  </a:txBody>
                  <a:tcPr marL="68580" marR="68580" marT="0" marB="0"/>
                </a:tc>
                <a:tc>
                  <a:txBody>
                    <a:bodyPr/>
                    <a:lstStyle/>
                    <a:p>
                      <a:pPr marL="0" marR="0">
                        <a:lnSpc>
                          <a:spcPct val="115000"/>
                        </a:lnSpc>
                        <a:spcBef>
                          <a:spcPts val="0"/>
                        </a:spcBef>
                        <a:spcAft>
                          <a:spcPts val="0"/>
                        </a:spcAft>
                      </a:pPr>
                      <a:r>
                        <a:rPr lang="en-US" sz="1400" dirty="0" smtClean="0">
                          <a:solidFill>
                            <a:srgbClr val="000000"/>
                          </a:solidFill>
                          <a:latin typeface="Times New Roman" pitchFamily="18" charset="0"/>
                          <a:ea typeface="Calibri"/>
                          <a:cs typeface="Times New Roman" pitchFamily="18" charset="0"/>
                        </a:rPr>
                        <a:t>1647.4</a:t>
                      </a:r>
                      <a:endParaRPr lang="en-US" sz="1400" dirty="0">
                        <a:solidFill>
                          <a:srgbClr val="000000"/>
                        </a:solidFill>
                        <a:latin typeface="Times New Roman" pitchFamily="18" charset="0"/>
                        <a:ea typeface="Calibri"/>
                        <a:cs typeface="Times New Roman" pitchFamily="18" charset="0"/>
                      </a:endParaRPr>
                    </a:p>
                  </a:txBody>
                  <a:tcPr marL="68580" marR="68580" marT="0" marB="0"/>
                </a:tc>
                <a:tc>
                  <a:txBody>
                    <a:bodyPr/>
                    <a:lstStyle/>
                    <a:p>
                      <a:pPr marL="0" marR="0">
                        <a:lnSpc>
                          <a:spcPct val="115000"/>
                        </a:lnSpc>
                        <a:spcBef>
                          <a:spcPts val="0"/>
                        </a:spcBef>
                        <a:spcAft>
                          <a:spcPts val="0"/>
                        </a:spcAft>
                      </a:pPr>
                      <a:r>
                        <a:rPr lang="en-US" sz="1400" dirty="0" smtClean="0">
                          <a:solidFill>
                            <a:srgbClr val="000000"/>
                          </a:solidFill>
                          <a:latin typeface="Times New Roman" pitchFamily="18" charset="0"/>
                          <a:ea typeface="Calibri"/>
                          <a:cs typeface="Times New Roman" pitchFamily="18" charset="0"/>
                        </a:rPr>
                        <a:t>2.1</a:t>
                      </a:r>
                      <a:endParaRPr lang="en-US" sz="1400" dirty="0">
                        <a:solidFill>
                          <a:srgbClr val="000000"/>
                        </a:solidFill>
                        <a:latin typeface="Times New Roman" pitchFamily="18" charset="0"/>
                        <a:ea typeface="Calibri"/>
                        <a:cs typeface="Times New Roman" pitchFamily="18" charset="0"/>
                      </a:endParaRPr>
                    </a:p>
                  </a:txBody>
                  <a:tcPr marL="68580" marR="68580" marT="0" marB="0">
                    <a:lnR w="12700" cap="flat" cmpd="sng" algn="ctr">
                      <a:solidFill>
                        <a:schemeClr val="tx1"/>
                      </a:solidFill>
                      <a:prstDash val="solid"/>
                      <a:round/>
                      <a:headEnd type="none" w="med" len="med"/>
                      <a:tailEnd type="none" w="med" len="med"/>
                    </a:lnR>
                  </a:tcPr>
                </a:tc>
              </a:tr>
              <a:tr h="398404">
                <a:tc>
                  <a:txBody>
                    <a:bodyPr/>
                    <a:lstStyle/>
                    <a:p>
                      <a:pPr marL="0" marR="0">
                        <a:lnSpc>
                          <a:spcPct val="115000"/>
                        </a:lnSpc>
                        <a:spcBef>
                          <a:spcPts val="0"/>
                        </a:spcBef>
                        <a:spcAft>
                          <a:spcPts val="0"/>
                        </a:spcAft>
                      </a:pPr>
                      <a:r>
                        <a:rPr lang="en-US" sz="1400" b="1" dirty="0">
                          <a:solidFill>
                            <a:srgbClr val="000000"/>
                          </a:solidFill>
                          <a:latin typeface="Times New Roman" pitchFamily="18" charset="0"/>
                          <a:ea typeface="Calibri"/>
                          <a:cs typeface="Times New Roman" pitchFamily="18" charset="0"/>
                        </a:rPr>
                        <a:t>San Pablo (SANPAB)</a:t>
                      </a:r>
                      <a:endParaRPr lang="en-US" sz="1400" dirty="0">
                        <a:solidFill>
                          <a:srgbClr val="000000"/>
                        </a:solidFill>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1400" dirty="0">
                          <a:solidFill>
                            <a:srgbClr val="000000"/>
                          </a:solidFill>
                          <a:latin typeface="Times New Roman" pitchFamily="18" charset="0"/>
                          <a:ea typeface="Calibri"/>
                          <a:cs typeface="Times New Roman" pitchFamily="18" charset="0"/>
                        </a:rPr>
                        <a:t>26.9</a:t>
                      </a:r>
                    </a:p>
                  </a:txBody>
                  <a:tcPr marL="68580" marR="68580" marT="0" marB="0"/>
                </a:tc>
                <a:tc>
                  <a:txBody>
                    <a:bodyPr/>
                    <a:lstStyle/>
                    <a:p>
                      <a:pPr marL="0" marR="0">
                        <a:lnSpc>
                          <a:spcPct val="115000"/>
                        </a:lnSpc>
                        <a:spcBef>
                          <a:spcPts val="0"/>
                        </a:spcBef>
                        <a:spcAft>
                          <a:spcPts val="0"/>
                        </a:spcAft>
                      </a:pPr>
                      <a:r>
                        <a:rPr lang="en-US" sz="1400" dirty="0" smtClean="0">
                          <a:solidFill>
                            <a:srgbClr val="000000"/>
                          </a:solidFill>
                          <a:latin typeface="Times New Roman" pitchFamily="18" charset="0"/>
                          <a:ea typeface="Calibri"/>
                          <a:cs typeface="Times New Roman" pitchFamily="18" charset="0"/>
                        </a:rPr>
                        <a:t>388.4</a:t>
                      </a:r>
                      <a:endParaRPr lang="en-US" sz="1400" dirty="0">
                        <a:solidFill>
                          <a:srgbClr val="000000"/>
                        </a:solidFill>
                        <a:latin typeface="Times New Roman" pitchFamily="18" charset="0"/>
                        <a:ea typeface="Calibri"/>
                        <a:cs typeface="Times New Roman" pitchFamily="18" charset="0"/>
                      </a:endParaRPr>
                    </a:p>
                  </a:txBody>
                  <a:tcPr marL="68580" marR="68580" marT="0" marB="0"/>
                </a:tc>
                <a:tc>
                  <a:txBody>
                    <a:bodyPr/>
                    <a:lstStyle/>
                    <a:p>
                      <a:pPr marL="0" marR="0">
                        <a:lnSpc>
                          <a:spcPct val="115000"/>
                        </a:lnSpc>
                        <a:spcBef>
                          <a:spcPts val="0"/>
                        </a:spcBef>
                        <a:spcAft>
                          <a:spcPts val="0"/>
                        </a:spcAft>
                      </a:pPr>
                      <a:r>
                        <a:rPr lang="en-US" sz="1400" dirty="0" smtClean="0">
                          <a:solidFill>
                            <a:srgbClr val="000000"/>
                          </a:solidFill>
                          <a:latin typeface="Times New Roman" pitchFamily="18" charset="0"/>
                          <a:ea typeface="Calibri"/>
                          <a:cs typeface="Times New Roman" pitchFamily="18" charset="0"/>
                        </a:rPr>
                        <a:t>6.9</a:t>
                      </a:r>
                      <a:endParaRPr lang="en-US" sz="1400" dirty="0">
                        <a:solidFill>
                          <a:srgbClr val="000000"/>
                        </a:solidFill>
                        <a:latin typeface="Times New Roman" pitchFamily="18" charset="0"/>
                        <a:ea typeface="Calibri"/>
                        <a:cs typeface="Times New Roman" pitchFamily="18" charset="0"/>
                      </a:endParaRPr>
                    </a:p>
                  </a:txBody>
                  <a:tcPr marL="68580" marR="68580" marT="0" marB="0">
                    <a:lnR w="12700" cap="flat" cmpd="sng" algn="ctr">
                      <a:solidFill>
                        <a:schemeClr val="tx1"/>
                      </a:solidFill>
                      <a:prstDash val="solid"/>
                      <a:round/>
                      <a:headEnd type="none" w="med" len="med"/>
                      <a:tailEnd type="none" w="med" len="med"/>
                    </a:lnR>
                  </a:tcPr>
                </a:tc>
              </a:tr>
              <a:tr h="343997">
                <a:tc>
                  <a:txBody>
                    <a:bodyPr/>
                    <a:lstStyle/>
                    <a:p>
                      <a:pPr marL="0" marR="0">
                        <a:lnSpc>
                          <a:spcPct val="115000"/>
                        </a:lnSpc>
                        <a:spcBef>
                          <a:spcPts val="0"/>
                        </a:spcBef>
                        <a:spcAft>
                          <a:spcPts val="0"/>
                        </a:spcAft>
                      </a:pPr>
                      <a:r>
                        <a:rPr lang="en-US" sz="1400" b="1" dirty="0" err="1">
                          <a:solidFill>
                            <a:srgbClr val="000000"/>
                          </a:solidFill>
                          <a:latin typeface="Times New Roman" pitchFamily="18" charset="0"/>
                          <a:ea typeface="Calibri"/>
                          <a:cs typeface="Times New Roman" pitchFamily="18" charset="0"/>
                        </a:rPr>
                        <a:t>Tabasara</a:t>
                      </a:r>
                      <a:r>
                        <a:rPr lang="en-US" sz="1400" b="1" dirty="0">
                          <a:solidFill>
                            <a:srgbClr val="000000"/>
                          </a:solidFill>
                          <a:latin typeface="Times New Roman" pitchFamily="18" charset="0"/>
                          <a:ea typeface="Calibri"/>
                          <a:cs typeface="Times New Roman" pitchFamily="18" charset="0"/>
                        </a:rPr>
                        <a:t> (TABA)</a:t>
                      </a:r>
                      <a:endParaRPr lang="en-US" sz="1400" dirty="0">
                        <a:solidFill>
                          <a:srgbClr val="000000"/>
                        </a:solidFill>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1400" dirty="0">
                          <a:solidFill>
                            <a:srgbClr val="000000"/>
                          </a:solidFill>
                          <a:latin typeface="Times New Roman" pitchFamily="18" charset="0"/>
                          <a:ea typeface="Calibri"/>
                          <a:cs typeface="Times New Roman" pitchFamily="18" charset="0"/>
                        </a:rPr>
                        <a:t>23.7</a:t>
                      </a:r>
                    </a:p>
                  </a:txBody>
                  <a:tcPr marL="68580" marR="68580" marT="0" marB="0"/>
                </a:tc>
                <a:tc>
                  <a:txBody>
                    <a:bodyPr/>
                    <a:lstStyle/>
                    <a:p>
                      <a:pPr marL="0" marR="0">
                        <a:lnSpc>
                          <a:spcPct val="115000"/>
                        </a:lnSpc>
                        <a:spcBef>
                          <a:spcPts val="0"/>
                        </a:spcBef>
                        <a:spcAft>
                          <a:spcPts val="0"/>
                        </a:spcAft>
                      </a:pPr>
                      <a:r>
                        <a:rPr lang="en-US" sz="1400" dirty="0" smtClean="0">
                          <a:solidFill>
                            <a:srgbClr val="000000"/>
                          </a:solidFill>
                          <a:latin typeface="Times New Roman" pitchFamily="18" charset="0"/>
                          <a:ea typeface="Calibri"/>
                          <a:cs typeface="Times New Roman" pitchFamily="18" charset="0"/>
                        </a:rPr>
                        <a:t>235.0</a:t>
                      </a:r>
                      <a:endParaRPr lang="en-US" sz="1400" dirty="0">
                        <a:solidFill>
                          <a:srgbClr val="000000"/>
                        </a:solidFill>
                        <a:latin typeface="Times New Roman" pitchFamily="18" charset="0"/>
                        <a:ea typeface="Calibri"/>
                        <a:cs typeface="Times New Roman" pitchFamily="18" charset="0"/>
                      </a:endParaRPr>
                    </a:p>
                  </a:txBody>
                  <a:tcPr marL="68580" marR="68580" marT="0" marB="0"/>
                </a:tc>
                <a:tc>
                  <a:txBody>
                    <a:bodyPr/>
                    <a:lstStyle/>
                    <a:p>
                      <a:pPr marL="0" marR="0">
                        <a:lnSpc>
                          <a:spcPct val="115000"/>
                        </a:lnSpc>
                        <a:spcBef>
                          <a:spcPts val="0"/>
                        </a:spcBef>
                        <a:spcAft>
                          <a:spcPts val="0"/>
                        </a:spcAft>
                      </a:pPr>
                      <a:r>
                        <a:rPr lang="en-US" sz="1400" dirty="0" smtClean="0">
                          <a:solidFill>
                            <a:srgbClr val="000000"/>
                          </a:solidFill>
                          <a:latin typeface="Times New Roman" pitchFamily="18" charset="0"/>
                          <a:ea typeface="Calibri"/>
                          <a:cs typeface="Times New Roman" pitchFamily="18" charset="0"/>
                        </a:rPr>
                        <a:t>10.1</a:t>
                      </a:r>
                      <a:endParaRPr lang="en-US" sz="1400" dirty="0">
                        <a:solidFill>
                          <a:srgbClr val="000000"/>
                        </a:solidFill>
                        <a:latin typeface="Times New Roman" pitchFamily="18" charset="0"/>
                        <a:ea typeface="Calibri"/>
                        <a:cs typeface="Times New Roman" pitchFamily="18" charset="0"/>
                      </a:endParaRPr>
                    </a:p>
                  </a:txBody>
                  <a:tcPr marL="68580" marR="68580" marT="0" marB="0">
                    <a:lnR w="12700" cap="flat" cmpd="sng" algn="ctr">
                      <a:solidFill>
                        <a:schemeClr val="tx1"/>
                      </a:solidFill>
                      <a:prstDash val="solid"/>
                      <a:round/>
                      <a:headEnd type="none" w="med" len="med"/>
                      <a:tailEnd type="none" w="med" len="med"/>
                    </a:lnR>
                  </a:tcPr>
                </a:tc>
              </a:tr>
              <a:tr h="343997">
                <a:tc>
                  <a:txBody>
                    <a:bodyPr/>
                    <a:lstStyle/>
                    <a:p>
                      <a:pPr marL="0" marR="0">
                        <a:lnSpc>
                          <a:spcPct val="115000"/>
                        </a:lnSpc>
                        <a:spcBef>
                          <a:spcPts val="0"/>
                        </a:spcBef>
                        <a:spcAft>
                          <a:spcPts val="0"/>
                        </a:spcAft>
                      </a:pPr>
                      <a:r>
                        <a:rPr lang="en-US" sz="1400" b="1" dirty="0" err="1">
                          <a:solidFill>
                            <a:srgbClr val="000000"/>
                          </a:solidFill>
                          <a:latin typeface="Times New Roman" pitchFamily="18" charset="0"/>
                          <a:ea typeface="Calibri"/>
                          <a:cs typeface="Times New Roman" pitchFamily="18" charset="0"/>
                        </a:rPr>
                        <a:t>Vigui</a:t>
                      </a:r>
                      <a:r>
                        <a:rPr lang="en-US" sz="1400" b="1" dirty="0">
                          <a:solidFill>
                            <a:srgbClr val="000000"/>
                          </a:solidFill>
                          <a:latin typeface="Times New Roman" pitchFamily="18" charset="0"/>
                          <a:ea typeface="Calibri"/>
                          <a:cs typeface="Times New Roman" pitchFamily="18" charset="0"/>
                        </a:rPr>
                        <a:t> (VIGUI)</a:t>
                      </a:r>
                      <a:endParaRPr lang="en-US" sz="1400" dirty="0">
                        <a:solidFill>
                          <a:srgbClr val="000000"/>
                        </a:solidFill>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solidFill>
                            <a:srgbClr val="000000"/>
                          </a:solidFill>
                          <a:latin typeface="Times New Roman" pitchFamily="18" charset="0"/>
                          <a:ea typeface="Calibri"/>
                          <a:cs typeface="Times New Roman" pitchFamily="18" charset="0"/>
                        </a:rPr>
                        <a:t>26.5</a:t>
                      </a: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smtClean="0">
                          <a:solidFill>
                            <a:srgbClr val="000000"/>
                          </a:solidFill>
                          <a:latin typeface="Times New Roman" pitchFamily="18" charset="0"/>
                          <a:ea typeface="Calibri"/>
                          <a:cs typeface="Times New Roman" pitchFamily="18" charset="0"/>
                        </a:rPr>
                        <a:t>265.0</a:t>
                      </a:r>
                      <a:endParaRPr lang="en-US" sz="1400" dirty="0">
                        <a:solidFill>
                          <a:srgbClr val="000000"/>
                        </a:solidFill>
                        <a:latin typeface="Times New Roman" pitchFamily="18" charset="0"/>
                        <a:ea typeface="Calibri"/>
                        <a:cs typeface="Times New Roman"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smtClean="0">
                          <a:solidFill>
                            <a:srgbClr val="000000"/>
                          </a:solidFill>
                          <a:latin typeface="Times New Roman" pitchFamily="18" charset="0"/>
                          <a:ea typeface="Calibri"/>
                          <a:cs typeface="Times New Roman" pitchFamily="18" charset="0"/>
                        </a:rPr>
                        <a:t>10.0</a:t>
                      </a:r>
                      <a:endParaRPr lang="en-US" sz="1400" dirty="0">
                        <a:solidFill>
                          <a:srgbClr val="000000"/>
                        </a:solidFill>
                        <a:latin typeface="Times New Roman" pitchFamily="18" charset="0"/>
                        <a:ea typeface="Calibri"/>
                        <a:cs typeface="Times New Roman" pitchFamily="18" charset="0"/>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pic>
        <p:nvPicPr>
          <p:cNvPr id="6" name="Picture 5"/>
          <p:cNvPicPr/>
          <p:nvPr/>
        </p:nvPicPr>
        <p:blipFill>
          <a:blip r:embed="rId3" cstate="print"/>
          <a:srcRect/>
          <a:stretch>
            <a:fillRect/>
          </a:stretch>
        </p:blipFill>
        <p:spPr bwMode="auto">
          <a:xfrm>
            <a:off x="254775" y="1880616"/>
            <a:ext cx="3555225" cy="284378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0"/>
            <a:ext cx="8183880" cy="1051560"/>
          </a:xfrm>
        </p:spPr>
        <p:txBody>
          <a:bodyPr/>
          <a:lstStyle/>
          <a:p>
            <a:r>
              <a:rPr lang="en-US" dirty="0" smtClean="0"/>
              <a:t>Topographic controls</a:t>
            </a:r>
            <a:endParaRPr lang="en-US" dirty="0"/>
          </a:p>
        </p:txBody>
      </p:sp>
      <p:sp>
        <p:nvSpPr>
          <p:cNvPr id="3" name="Content Placeholder 2"/>
          <p:cNvSpPr>
            <a:spLocks noGrp="1"/>
          </p:cNvSpPr>
          <p:nvPr>
            <p:ph idx="1"/>
          </p:nvPr>
        </p:nvSpPr>
        <p:spPr>
          <a:xfrm>
            <a:off x="457200" y="1295401"/>
            <a:ext cx="8229600" cy="1066799"/>
          </a:xfrm>
        </p:spPr>
        <p:txBody>
          <a:bodyPr>
            <a:normAutofit/>
          </a:bodyPr>
          <a:lstStyle/>
          <a:p>
            <a:r>
              <a:rPr lang="en-US" sz="2400" dirty="0" smtClean="0"/>
              <a:t>No relationship found between area, slope, relief, elevation</a:t>
            </a:r>
            <a:endParaRPr lang="en-US" sz="2400" baseline="30000" dirty="0"/>
          </a:p>
        </p:txBody>
      </p:sp>
      <p:grpSp>
        <p:nvGrpSpPr>
          <p:cNvPr id="33" name="Group 32"/>
          <p:cNvGrpSpPr/>
          <p:nvPr/>
        </p:nvGrpSpPr>
        <p:grpSpPr>
          <a:xfrm>
            <a:off x="5410200" y="3200400"/>
            <a:ext cx="3541775" cy="2410599"/>
            <a:chOff x="5410200" y="3200400"/>
            <a:chExt cx="3541775" cy="2410599"/>
          </a:xfrm>
        </p:grpSpPr>
        <p:pic>
          <p:nvPicPr>
            <p:cNvPr id="28" name="Picture 2" descr="C:\Users\vsosa\Documents\ACADEMIC\Panama\hillshade.png"/>
            <p:cNvPicPr>
              <a:picLocks noChangeAspect="1" noChangeArrowheads="1"/>
            </p:cNvPicPr>
            <p:nvPr/>
          </p:nvPicPr>
          <p:blipFill>
            <a:blip r:embed="rId3" cstate="print"/>
            <a:srcRect l="8824" t="28788" r="9804" b="33333"/>
            <a:stretch>
              <a:fillRect/>
            </a:stretch>
          </p:blipFill>
          <p:spPr bwMode="auto">
            <a:xfrm>
              <a:off x="5410200" y="3200400"/>
              <a:ext cx="3541775" cy="2133600"/>
            </a:xfrm>
            <a:prstGeom prst="rect">
              <a:avLst/>
            </a:prstGeom>
            <a:noFill/>
          </p:spPr>
        </p:pic>
        <p:sp>
          <p:nvSpPr>
            <p:cNvPr id="32" name="TextBox 31"/>
            <p:cNvSpPr txBox="1"/>
            <p:nvPr/>
          </p:nvSpPr>
          <p:spPr>
            <a:xfrm>
              <a:off x="5486400" y="5334000"/>
              <a:ext cx="3124200" cy="276999"/>
            </a:xfrm>
            <a:prstGeom prst="rect">
              <a:avLst/>
            </a:prstGeom>
            <a:noFill/>
          </p:spPr>
          <p:txBody>
            <a:bodyPr wrap="square" rtlCol="0">
              <a:spAutoFit/>
            </a:bodyPr>
            <a:lstStyle/>
            <a:p>
              <a:r>
                <a:rPr lang="en-US" sz="1200" dirty="0" smtClean="0"/>
                <a:t>Shaded relief map of Panama</a:t>
              </a:r>
              <a:endParaRPr lang="en-US" sz="1200" dirty="0"/>
            </a:p>
          </p:txBody>
        </p:sp>
      </p:grpSp>
      <p:grpSp>
        <p:nvGrpSpPr>
          <p:cNvPr id="43" name="Group 42"/>
          <p:cNvGrpSpPr/>
          <p:nvPr/>
        </p:nvGrpSpPr>
        <p:grpSpPr>
          <a:xfrm>
            <a:off x="533400" y="1981200"/>
            <a:ext cx="4541998" cy="4696599"/>
            <a:chOff x="533400" y="1981200"/>
            <a:chExt cx="4541998" cy="4696599"/>
          </a:xfrm>
        </p:grpSpPr>
        <p:grpSp>
          <p:nvGrpSpPr>
            <p:cNvPr id="38" name="Group 37"/>
            <p:cNvGrpSpPr/>
            <p:nvPr/>
          </p:nvGrpSpPr>
          <p:grpSpPr>
            <a:xfrm>
              <a:off x="2895600" y="4419600"/>
              <a:ext cx="2179798" cy="2258199"/>
              <a:chOff x="2895600" y="4419600"/>
              <a:chExt cx="2179798" cy="2258199"/>
            </a:xfrm>
          </p:grpSpPr>
          <p:grpSp>
            <p:nvGrpSpPr>
              <p:cNvPr id="37" name="Group 36"/>
              <p:cNvGrpSpPr/>
              <p:nvPr/>
            </p:nvGrpSpPr>
            <p:grpSpPr>
              <a:xfrm>
                <a:off x="2895600" y="4724400"/>
                <a:ext cx="2179798" cy="1953399"/>
                <a:chOff x="2895600" y="4495800"/>
                <a:chExt cx="2179798" cy="1953399"/>
              </a:xfrm>
            </p:grpSpPr>
            <p:sp>
              <p:nvSpPr>
                <p:cNvPr id="20" name="TextBox 19"/>
                <p:cNvSpPr txBox="1"/>
                <p:nvPr/>
              </p:nvSpPr>
              <p:spPr>
                <a:xfrm>
                  <a:off x="3200400" y="6172200"/>
                  <a:ext cx="1874998" cy="276999"/>
                </a:xfrm>
                <a:prstGeom prst="rect">
                  <a:avLst/>
                </a:prstGeom>
                <a:noFill/>
              </p:spPr>
              <p:txBody>
                <a:bodyPr wrap="square" rtlCol="0">
                  <a:spAutoFit/>
                </a:bodyPr>
                <a:lstStyle/>
                <a:p>
                  <a:r>
                    <a:rPr lang="en-US" sz="1200" dirty="0" smtClean="0"/>
                    <a:t>R</a:t>
                  </a:r>
                  <a:r>
                    <a:rPr lang="en-US" sz="1200" baseline="30000" dirty="0" smtClean="0"/>
                    <a:t>2</a:t>
                  </a:r>
                  <a:r>
                    <a:rPr lang="en-US" sz="1200" dirty="0" smtClean="0"/>
                    <a:t>=0.040; p = 0.805</a:t>
                  </a:r>
                  <a:endParaRPr lang="en-US" sz="1200" dirty="0"/>
                </a:p>
              </p:txBody>
            </p:sp>
            <p:pic>
              <p:nvPicPr>
                <p:cNvPr id="36" name="Picture 35"/>
                <p:cNvPicPr/>
                <p:nvPr/>
              </p:nvPicPr>
              <p:blipFill>
                <a:blip r:embed="rId4" cstate="print"/>
                <a:srcRect/>
                <a:stretch>
                  <a:fillRect/>
                </a:stretch>
              </p:blipFill>
              <p:spPr bwMode="auto">
                <a:xfrm>
                  <a:off x="2895600" y="4495800"/>
                  <a:ext cx="2126276" cy="1700784"/>
                </a:xfrm>
                <a:prstGeom prst="rect">
                  <a:avLst/>
                </a:prstGeom>
                <a:noFill/>
                <a:ln w="9525">
                  <a:noFill/>
                  <a:miter lim="800000"/>
                  <a:headEnd/>
                  <a:tailEnd/>
                </a:ln>
              </p:spPr>
            </p:pic>
          </p:grpSp>
          <p:sp>
            <p:nvSpPr>
              <p:cNvPr id="22" name="TextBox 21"/>
              <p:cNvSpPr txBox="1"/>
              <p:nvPr/>
            </p:nvSpPr>
            <p:spPr>
              <a:xfrm>
                <a:off x="3352800" y="4419600"/>
                <a:ext cx="1143000" cy="369332"/>
              </a:xfrm>
              <a:prstGeom prst="rect">
                <a:avLst/>
              </a:prstGeom>
              <a:noFill/>
            </p:spPr>
            <p:txBody>
              <a:bodyPr wrap="square" rtlCol="0">
                <a:spAutoFit/>
              </a:bodyPr>
              <a:lstStyle/>
              <a:p>
                <a:r>
                  <a:rPr lang="en-US" dirty="0" smtClean="0"/>
                  <a:t>Elevation</a:t>
                </a:r>
                <a:endParaRPr lang="en-US" sz="2800" dirty="0"/>
              </a:p>
            </p:txBody>
          </p:sp>
        </p:grpSp>
        <p:grpSp>
          <p:nvGrpSpPr>
            <p:cNvPr id="27" name="Group 26"/>
            <p:cNvGrpSpPr/>
            <p:nvPr/>
          </p:nvGrpSpPr>
          <p:grpSpPr>
            <a:xfrm>
              <a:off x="2895600" y="1981200"/>
              <a:ext cx="2126276" cy="2258199"/>
              <a:chOff x="2895600" y="1981200"/>
              <a:chExt cx="2126276" cy="2258199"/>
            </a:xfrm>
          </p:grpSpPr>
          <p:grpSp>
            <p:nvGrpSpPr>
              <p:cNvPr id="35" name="Group 34"/>
              <p:cNvGrpSpPr/>
              <p:nvPr/>
            </p:nvGrpSpPr>
            <p:grpSpPr>
              <a:xfrm>
                <a:off x="2895600" y="2286000"/>
                <a:ext cx="2126276" cy="1953399"/>
                <a:chOff x="2895600" y="2286000"/>
                <a:chExt cx="2126276" cy="1953399"/>
              </a:xfrm>
            </p:grpSpPr>
            <p:sp>
              <p:nvSpPr>
                <p:cNvPr id="19" name="TextBox 18"/>
                <p:cNvSpPr txBox="1"/>
                <p:nvPr/>
              </p:nvSpPr>
              <p:spPr>
                <a:xfrm>
                  <a:off x="3203448" y="3962400"/>
                  <a:ext cx="1563214" cy="276999"/>
                </a:xfrm>
                <a:prstGeom prst="rect">
                  <a:avLst/>
                </a:prstGeom>
                <a:noFill/>
              </p:spPr>
              <p:txBody>
                <a:bodyPr wrap="square" rtlCol="0">
                  <a:spAutoFit/>
                </a:bodyPr>
                <a:lstStyle/>
                <a:p>
                  <a:r>
                    <a:rPr lang="en-US" sz="1200" dirty="0" smtClean="0"/>
                    <a:t>R</a:t>
                  </a:r>
                  <a:r>
                    <a:rPr lang="en-US" sz="1200" baseline="30000" dirty="0" smtClean="0"/>
                    <a:t>2</a:t>
                  </a:r>
                  <a:r>
                    <a:rPr lang="en-US" sz="1200" dirty="0" smtClean="0"/>
                    <a:t>=0.196; p = 0.226</a:t>
                  </a:r>
                  <a:endParaRPr lang="en-US" sz="1200" dirty="0"/>
                </a:p>
              </p:txBody>
            </p:sp>
            <p:pic>
              <p:nvPicPr>
                <p:cNvPr id="34" name="Picture 33"/>
                <p:cNvPicPr/>
                <p:nvPr/>
              </p:nvPicPr>
              <p:blipFill>
                <a:blip r:embed="rId5" cstate="print"/>
                <a:srcRect/>
                <a:stretch>
                  <a:fillRect/>
                </a:stretch>
              </p:blipFill>
              <p:spPr bwMode="auto">
                <a:xfrm>
                  <a:off x="2895600" y="2286000"/>
                  <a:ext cx="2126276" cy="1700784"/>
                </a:xfrm>
                <a:prstGeom prst="rect">
                  <a:avLst/>
                </a:prstGeom>
                <a:noFill/>
                <a:ln w="9525">
                  <a:noFill/>
                  <a:miter lim="800000"/>
                  <a:headEnd/>
                  <a:tailEnd/>
                </a:ln>
              </p:spPr>
            </p:pic>
          </p:grpSp>
          <p:sp>
            <p:nvSpPr>
              <p:cNvPr id="23" name="TextBox 22"/>
              <p:cNvSpPr txBox="1"/>
              <p:nvPr/>
            </p:nvSpPr>
            <p:spPr>
              <a:xfrm>
                <a:off x="3505200" y="1981200"/>
                <a:ext cx="914400" cy="369332"/>
              </a:xfrm>
              <a:prstGeom prst="rect">
                <a:avLst/>
              </a:prstGeom>
              <a:noFill/>
            </p:spPr>
            <p:txBody>
              <a:bodyPr wrap="square" rtlCol="0">
                <a:spAutoFit/>
              </a:bodyPr>
              <a:lstStyle/>
              <a:p>
                <a:r>
                  <a:rPr lang="en-US" dirty="0" smtClean="0"/>
                  <a:t>Relief</a:t>
                </a:r>
                <a:endParaRPr lang="en-US" sz="2800" dirty="0"/>
              </a:p>
            </p:txBody>
          </p:sp>
        </p:grpSp>
        <p:grpSp>
          <p:nvGrpSpPr>
            <p:cNvPr id="29" name="Group 28"/>
            <p:cNvGrpSpPr/>
            <p:nvPr/>
          </p:nvGrpSpPr>
          <p:grpSpPr>
            <a:xfrm>
              <a:off x="533400" y="4419600"/>
              <a:ext cx="2126276" cy="2258199"/>
              <a:chOff x="533400" y="4419600"/>
              <a:chExt cx="2126276" cy="2258199"/>
            </a:xfrm>
          </p:grpSpPr>
          <p:grpSp>
            <p:nvGrpSpPr>
              <p:cNvPr id="40" name="Group 39"/>
              <p:cNvGrpSpPr/>
              <p:nvPr/>
            </p:nvGrpSpPr>
            <p:grpSpPr>
              <a:xfrm>
                <a:off x="533400" y="4724400"/>
                <a:ext cx="2126276" cy="1953399"/>
                <a:chOff x="533400" y="4495800"/>
                <a:chExt cx="2126276" cy="1953399"/>
              </a:xfrm>
            </p:grpSpPr>
            <p:sp>
              <p:nvSpPr>
                <p:cNvPr id="21" name="TextBox 20"/>
                <p:cNvSpPr txBox="1"/>
                <p:nvPr/>
              </p:nvSpPr>
              <p:spPr>
                <a:xfrm>
                  <a:off x="655113" y="6172200"/>
                  <a:ext cx="1859487" cy="276999"/>
                </a:xfrm>
                <a:prstGeom prst="rect">
                  <a:avLst/>
                </a:prstGeom>
                <a:noFill/>
              </p:spPr>
              <p:txBody>
                <a:bodyPr wrap="square" rtlCol="0">
                  <a:spAutoFit/>
                </a:bodyPr>
                <a:lstStyle/>
                <a:p>
                  <a:r>
                    <a:rPr lang="en-US" sz="1200" dirty="0" smtClean="0"/>
                    <a:t>R</a:t>
                  </a:r>
                  <a:r>
                    <a:rPr lang="en-US" sz="1200" baseline="30000" dirty="0" smtClean="0"/>
                    <a:t>2</a:t>
                  </a:r>
                  <a:r>
                    <a:rPr lang="en-US" sz="1200" dirty="0" smtClean="0"/>
                    <a:t>=0.099; p = 0.955</a:t>
                  </a:r>
                  <a:endParaRPr lang="en-US" sz="1200" dirty="0"/>
                </a:p>
              </p:txBody>
            </p:sp>
            <p:pic>
              <p:nvPicPr>
                <p:cNvPr id="39" name="Picture 38"/>
                <p:cNvPicPr/>
                <p:nvPr/>
              </p:nvPicPr>
              <p:blipFill>
                <a:blip r:embed="rId6" cstate="print"/>
                <a:srcRect/>
                <a:stretch>
                  <a:fillRect/>
                </a:stretch>
              </p:blipFill>
              <p:spPr bwMode="auto">
                <a:xfrm>
                  <a:off x="533400" y="4495800"/>
                  <a:ext cx="2126276" cy="1700784"/>
                </a:xfrm>
                <a:prstGeom prst="rect">
                  <a:avLst/>
                </a:prstGeom>
                <a:noFill/>
                <a:ln w="9525">
                  <a:noFill/>
                  <a:miter lim="800000"/>
                  <a:headEnd/>
                  <a:tailEnd/>
                </a:ln>
              </p:spPr>
            </p:pic>
          </p:grpSp>
          <p:sp>
            <p:nvSpPr>
              <p:cNvPr id="24" name="TextBox 23"/>
              <p:cNvSpPr txBox="1"/>
              <p:nvPr/>
            </p:nvSpPr>
            <p:spPr>
              <a:xfrm>
                <a:off x="1143000" y="4419600"/>
                <a:ext cx="914400" cy="369332"/>
              </a:xfrm>
              <a:prstGeom prst="rect">
                <a:avLst/>
              </a:prstGeom>
              <a:noFill/>
            </p:spPr>
            <p:txBody>
              <a:bodyPr wrap="square" rtlCol="0">
                <a:spAutoFit/>
              </a:bodyPr>
              <a:lstStyle/>
              <a:p>
                <a:r>
                  <a:rPr lang="en-US" dirty="0" smtClean="0"/>
                  <a:t>Slope</a:t>
                </a:r>
                <a:endParaRPr lang="en-US" sz="2800" dirty="0"/>
              </a:p>
            </p:txBody>
          </p:sp>
        </p:grpSp>
        <p:grpSp>
          <p:nvGrpSpPr>
            <p:cNvPr id="26" name="Group 25"/>
            <p:cNvGrpSpPr/>
            <p:nvPr/>
          </p:nvGrpSpPr>
          <p:grpSpPr>
            <a:xfrm>
              <a:off x="533400" y="1992868"/>
              <a:ext cx="2126276" cy="2246531"/>
              <a:chOff x="533400" y="1992868"/>
              <a:chExt cx="2126276" cy="2246531"/>
            </a:xfrm>
          </p:grpSpPr>
          <p:grpSp>
            <p:nvGrpSpPr>
              <p:cNvPr id="31" name="Group 30"/>
              <p:cNvGrpSpPr/>
              <p:nvPr/>
            </p:nvGrpSpPr>
            <p:grpSpPr>
              <a:xfrm>
                <a:off x="533400" y="2286000"/>
                <a:ext cx="2126276" cy="1953399"/>
                <a:chOff x="533400" y="2286000"/>
                <a:chExt cx="2126276" cy="1953399"/>
              </a:xfrm>
            </p:grpSpPr>
            <p:sp>
              <p:nvSpPr>
                <p:cNvPr id="18" name="TextBox 17"/>
                <p:cNvSpPr txBox="1"/>
                <p:nvPr/>
              </p:nvSpPr>
              <p:spPr>
                <a:xfrm>
                  <a:off x="762000" y="3962400"/>
                  <a:ext cx="1752600" cy="276999"/>
                </a:xfrm>
                <a:prstGeom prst="rect">
                  <a:avLst/>
                </a:prstGeom>
                <a:noFill/>
              </p:spPr>
              <p:txBody>
                <a:bodyPr wrap="square" rtlCol="0">
                  <a:spAutoFit/>
                </a:bodyPr>
                <a:lstStyle/>
                <a:p>
                  <a:r>
                    <a:rPr lang="en-US" sz="1200" dirty="0" smtClean="0"/>
                    <a:t>R</a:t>
                  </a:r>
                  <a:r>
                    <a:rPr lang="en-US" sz="1200" baseline="30000" dirty="0" smtClean="0"/>
                    <a:t>2</a:t>
                  </a:r>
                  <a:r>
                    <a:rPr lang="en-US" sz="1200" dirty="0" smtClean="0"/>
                    <a:t>=0.223; p = 0.166</a:t>
                  </a:r>
                  <a:endParaRPr lang="en-US" sz="1200" dirty="0"/>
                </a:p>
              </p:txBody>
            </p:sp>
            <p:pic>
              <p:nvPicPr>
                <p:cNvPr id="30" name="Picture 29"/>
                <p:cNvPicPr/>
                <p:nvPr/>
              </p:nvPicPr>
              <p:blipFill>
                <a:blip r:embed="rId7" cstate="print"/>
                <a:srcRect/>
                <a:stretch>
                  <a:fillRect/>
                </a:stretch>
              </p:blipFill>
              <p:spPr bwMode="auto">
                <a:xfrm>
                  <a:off x="533400" y="2286000"/>
                  <a:ext cx="2126276" cy="1700784"/>
                </a:xfrm>
                <a:prstGeom prst="rect">
                  <a:avLst/>
                </a:prstGeom>
                <a:noFill/>
                <a:ln w="9525">
                  <a:noFill/>
                  <a:miter lim="800000"/>
                  <a:headEnd/>
                  <a:tailEnd/>
                </a:ln>
              </p:spPr>
            </p:pic>
          </p:grpSp>
          <p:sp>
            <p:nvSpPr>
              <p:cNvPr id="25" name="TextBox 24"/>
              <p:cNvSpPr txBox="1"/>
              <p:nvPr/>
            </p:nvSpPr>
            <p:spPr>
              <a:xfrm>
                <a:off x="1143000" y="1992868"/>
                <a:ext cx="914400" cy="369332"/>
              </a:xfrm>
              <a:prstGeom prst="rect">
                <a:avLst/>
              </a:prstGeom>
              <a:noFill/>
            </p:spPr>
            <p:txBody>
              <a:bodyPr wrap="square" rtlCol="0">
                <a:spAutoFit/>
              </a:bodyPr>
              <a:lstStyle/>
              <a:p>
                <a:r>
                  <a:rPr lang="en-US" dirty="0" smtClean="0"/>
                  <a:t>Area</a:t>
                </a:r>
                <a:endParaRPr lang="en-US" sz="2800" dirty="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20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0"/>
            <a:ext cx="8183880" cy="1051560"/>
          </a:xfrm>
        </p:spPr>
        <p:txBody>
          <a:bodyPr/>
          <a:lstStyle/>
          <a:p>
            <a:r>
              <a:rPr lang="en-US" dirty="0" smtClean="0"/>
              <a:t>Climatic controls</a:t>
            </a:r>
            <a:endParaRPr lang="en-US" dirty="0"/>
          </a:p>
        </p:txBody>
      </p:sp>
      <p:sp>
        <p:nvSpPr>
          <p:cNvPr id="3" name="Content Placeholder 2"/>
          <p:cNvSpPr>
            <a:spLocks noGrp="1"/>
          </p:cNvSpPr>
          <p:nvPr>
            <p:ph idx="1"/>
          </p:nvPr>
        </p:nvSpPr>
        <p:spPr>
          <a:xfrm>
            <a:off x="0" y="1905000"/>
            <a:ext cx="3962400" cy="3962400"/>
          </a:xfrm>
        </p:spPr>
        <p:txBody>
          <a:bodyPr>
            <a:normAutofit/>
          </a:bodyPr>
          <a:lstStyle/>
          <a:p>
            <a:pPr lvl="1"/>
            <a:r>
              <a:rPr lang="en-US" dirty="0" smtClean="0"/>
              <a:t>Temperature seasonality </a:t>
            </a:r>
          </a:p>
          <a:p>
            <a:pPr lvl="2"/>
            <a:r>
              <a:rPr lang="en-US" sz="1600" dirty="0" smtClean="0"/>
              <a:t>R</a:t>
            </a:r>
            <a:r>
              <a:rPr lang="en-US" sz="1600" baseline="30000" dirty="0" smtClean="0"/>
              <a:t>2</a:t>
            </a:r>
            <a:r>
              <a:rPr lang="en-US" sz="1600" dirty="0" smtClean="0"/>
              <a:t>=0.445, p =0.004</a:t>
            </a:r>
          </a:p>
          <a:p>
            <a:pPr lvl="1"/>
            <a:r>
              <a:rPr lang="en-US" dirty="0" smtClean="0"/>
              <a:t>Precipitation dry month </a:t>
            </a:r>
          </a:p>
          <a:p>
            <a:pPr lvl="2"/>
            <a:r>
              <a:rPr lang="en-US" sz="1600" dirty="0" smtClean="0"/>
              <a:t>R</a:t>
            </a:r>
            <a:r>
              <a:rPr lang="en-US" sz="1600" baseline="30000" dirty="0" smtClean="0"/>
              <a:t>2</a:t>
            </a:r>
            <a:r>
              <a:rPr lang="en-US" sz="1600" dirty="0" smtClean="0"/>
              <a:t>=0.319, p =0.045</a:t>
            </a:r>
            <a:endParaRPr lang="en-US" dirty="0" smtClean="0"/>
          </a:p>
          <a:p>
            <a:pPr lvl="1"/>
            <a:r>
              <a:rPr lang="en-US" dirty="0" smtClean="0"/>
              <a:t>Precipitation seasonality </a:t>
            </a:r>
          </a:p>
          <a:p>
            <a:pPr lvl="2"/>
            <a:r>
              <a:rPr lang="en-US" sz="1600" dirty="0" smtClean="0"/>
              <a:t>R</a:t>
            </a:r>
            <a:r>
              <a:rPr lang="en-US" sz="1600" baseline="30000" dirty="0" smtClean="0"/>
              <a:t>2</a:t>
            </a:r>
            <a:r>
              <a:rPr lang="en-US" sz="1600" dirty="0" smtClean="0"/>
              <a:t>=0.394, p =0.012</a:t>
            </a:r>
          </a:p>
          <a:p>
            <a:pPr lvl="1"/>
            <a:r>
              <a:rPr lang="en-US" dirty="0" smtClean="0"/>
              <a:t>Precipitation dry quart </a:t>
            </a:r>
          </a:p>
          <a:p>
            <a:pPr lvl="2"/>
            <a:r>
              <a:rPr lang="en-US" sz="1600" dirty="0" smtClean="0"/>
              <a:t>R</a:t>
            </a:r>
            <a:r>
              <a:rPr lang="en-US" sz="1600" baseline="30000" dirty="0" smtClean="0"/>
              <a:t>2</a:t>
            </a:r>
            <a:r>
              <a:rPr lang="en-US" sz="1600" dirty="0" smtClean="0"/>
              <a:t>=0.376, p =0.017</a:t>
            </a:r>
            <a:endParaRPr lang="en-US" dirty="0" smtClean="0"/>
          </a:p>
          <a:p>
            <a:pPr lvl="1"/>
            <a:r>
              <a:rPr lang="en-US" dirty="0" err="1" smtClean="0"/>
              <a:t>Isothermality</a:t>
            </a:r>
            <a:r>
              <a:rPr lang="en-US" dirty="0" smtClean="0"/>
              <a:t> </a:t>
            </a:r>
          </a:p>
          <a:p>
            <a:pPr lvl="2"/>
            <a:r>
              <a:rPr lang="en-US" sz="1600" dirty="0" smtClean="0"/>
              <a:t>R</a:t>
            </a:r>
            <a:r>
              <a:rPr lang="en-US" sz="1600" baseline="30000" dirty="0" smtClean="0"/>
              <a:t>2</a:t>
            </a:r>
            <a:r>
              <a:rPr lang="en-US" sz="1600" dirty="0" smtClean="0"/>
              <a:t>=0.145, p =0.015</a:t>
            </a:r>
            <a:endParaRPr lang="en-US" dirty="0" smtClean="0"/>
          </a:p>
          <a:p>
            <a:pPr lvl="1"/>
            <a:r>
              <a:rPr lang="en-US" dirty="0" smtClean="0"/>
              <a:t>Precipitation </a:t>
            </a:r>
          </a:p>
          <a:p>
            <a:pPr lvl="2"/>
            <a:r>
              <a:rPr lang="en-US" sz="1600" i="1" dirty="0" smtClean="0"/>
              <a:t>R</a:t>
            </a:r>
            <a:r>
              <a:rPr lang="en-US" sz="1600" i="1" baseline="30000" dirty="0" smtClean="0"/>
              <a:t>2</a:t>
            </a:r>
            <a:r>
              <a:rPr lang="en-US" sz="1600" i="1" dirty="0" smtClean="0"/>
              <a:t>=0.307, p =0.054</a:t>
            </a:r>
          </a:p>
        </p:txBody>
      </p:sp>
      <p:grpSp>
        <p:nvGrpSpPr>
          <p:cNvPr id="13" name="Group 12"/>
          <p:cNvGrpSpPr/>
          <p:nvPr/>
        </p:nvGrpSpPr>
        <p:grpSpPr>
          <a:xfrm>
            <a:off x="4953000" y="1676400"/>
            <a:ext cx="3657600" cy="4392168"/>
            <a:chOff x="5181600" y="1676400"/>
            <a:chExt cx="3657600" cy="4392168"/>
          </a:xfrm>
        </p:grpSpPr>
        <p:grpSp>
          <p:nvGrpSpPr>
            <p:cNvPr id="10" name="Group 9"/>
            <p:cNvGrpSpPr/>
            <p:nvPr/>
          </p:nvGrpSpPr>
          <p:grpSpPr>
            <a:xfrm>
              <a:off x="5181600" y="1676400"/>
              <a:ext cx="3657600" cy="2103120"/>
              <a:chOff x="4495800" y="1676400"/>
              <a:chExt cx="4114800" cy="2179767"/>
            </a:xfrm>
          </p:grpSpPr>
          <p:pic>
            <p:nvPicPr>
              <p:cNvPr id="8" name="Picture 4" descr="C:\Users\vsosa\Documents\ACADEMIC\Panama\Thesis Figures\temperature_v2.png"/>
              <p:cNvPicPr preferRelativeResize="0">
                <a:picLocks noChangeArrowheads="1"/>
              </p:cNvPicPr>
              <p:nvPr/>
            </p:nvPicPr>
            <p:blipFill>
              <a:blip r:embed="rId3" cstate="print"/>
              <a:srcRect l="8823" t="28788" r="8824" b="33333"/>
              <a:stretch>
                <a:fillRect/>
              </a:stretch>
            </p:blipFill>
            <p:spPr bwMode="auto">
              <a:xfrm>
                <a:off x="4495800" y="1676400"/>
                <a:ext cx="4114800" cy="1901952"/>
              </a:xfrm>
              <a:prstGeom prst="rect">
                <a:avLst/>
              </a:prstGeom>
              <a:noFill/>
            </p:spPr>
          </p:pic>
          <p:sp>
            <p:nvSpPr>
              <p:cNvPr id="6" name="TextBox 5"/>
              <p:cNvSpPr txBox="1"/>
              <p:nvPr/>
            </p:nvSpPr>
            <p:spPr>
              <a:xfrm>
                <a:off x="4495800" y="3533001"/>
                <a:ext cx="3686175" cy="323166"/>
              </a:xfrm>
              <a:prstGeom prst="rect">
                <a:avLst/>
              </a:prstGeom>
              <a:noFill/>
            </p:spPr>
            <p:txBody>
              <a:bodyPr wrap="square" rtlCol="0">
                <a:spAutoFit/>
              </a:bodyPr>
              <a:lstStyle/>
              <a:p>
                <a:r>
                  <a:rPr lang="en-US" sz="1200" dirty="0" smtClean="0"/>
                  <a:t>Mean Annual temperature (°C) in Panama</a:t>
                </a:r>
                <a:endParaRPr lang="en-US" sz="1200" dirty="0"/>
              </a:p>
            </p:txBody>
          </p:sp>
        </p:grpSp>
        <p:grpSp>
          <p:nvGrpSpPr>
            <p:cNvPr id="11" name="Group 10"/>
            <p:cNvGrpSpPr/>
            <p:nvPr/>
          </p:nvGrpSpPr>
          <p:grpSpPr>
            <a:xfrm>
              <a:off x="5181600" y="3965448"/>
              <a:ext cx="3657600" cy="2103120"/>
              <a:chOff x="4572000" y="3965448"/>
              <a:chExt cx="4038600" cy="2102751"/>
            </a:xfrm>
          </p:grpSpPr>
          <p:pic>
            <p:nvPicPr>
              <p:cNvPr id="7" name="Picture 3" descr="C:\Users\vsosa\Documents\ACADEMIC\Panama\Thesis Figures\precipitation panama.png"/>
              <p:cNvPicPr preferRelativeResize="0">
                <a:picLocks noChangeArrowheads="1"/>
              </p:cNvPicPr>
              <p:nvPr/>
            </p:nvPicPr>
            <p:blipFill>
              <a:blip r:embed="rId4" cstate="print"/>
              <a:srcRect l="8824" t="28788" r="9804" b="33333"/>
              <a:stretch>
                <a:fillRect/>
              </a:stretch>
            </p:blipFill>
            <p:spPr bwMode="auto">
              <a:xfrm>
                <a:off x="4572000" y="3965448"/>
                <a:ext cx="4038600" cy="1825752"/>
              </a:xfrm>
              <a:prstGeom prst="rect">
                <a:avLst/>
              </a:prstGeom>
              <a:noFill/>
            </p:spPr>
          </p:pic>
          <p:sp>
            <p:nvSpPr>
              <p:cNvPr id="9" name="TextBox 8"/>
              <p:cNvSpPr txBox="1"/>
              <p:nvPr/>
            </p:nvSpPr>
            <p:spPr>
              <a:xfrm>
                <a:off x="4572000" y="5791200"/>
                <a:ext cx="3124200" cy="276999"/>
              </a:xfrm>
              <a:prstGeom prst="rect">
                <a:avLst/>
              </a:prstGeom>
              <a:noFill/>
            </p:spPr>
            <p:txBody>
              <a:bodyPr wrap="square" rtlCol="0">
                <a:spAutoFit/>
              </a:bodyPr>
              <a:lstStyle/>
              <a:p>
                <a:r>
                  <a:rPr lang="en-US" sz="1200" dirty="0" smtClean="0"/>
                  <a:t>Annual precipitation (mm) in Panama</a:t>
                </a:r>
                <a:endParaRPr lang="en-US" sz="1200" dirty="0"/>
              </a:p>
            </p:txBody>
          </p:sp>
        </p:grpSp>
      </p:grpSp>
      <p:pic>
        <p:nvPicPr>
          <p:cNvPr id="12" name="Picture 11"/>
          <p:cNvPicPr/>
          <p:nvPr/>
        </p:nvPicPr>
        <p:blipFill>
          <a:blip r:embed="rId5" cstate="print"/>
          <a:srcRect/>
          <a:stretch>
            <a:fillRect/>
          </a:stretch>
        </p:blipFill>
        <p:spPr bwMode="auto">
          <a:xfrm>
            <a:off x="4876800" y="1981200"/>
            <a:ext cx="3886200" cy="3581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12"/>
                                        </p:tgtEl>
                                        <p:attrNameLst>
                                          <p:attrName>style.visibility</p:attrName>
                                        </p:attrNameLst>
                                      </p:cBhvr>
                                      <p:to>
                                        <p:strVal val="hidden"/>
                                      </p:to>
                                    </p:set>
                                  </p:childTnLst>
                                </p:cTn>
                              </p:par>
                            </p:childTnLst>
                          </p:cTn>
                        </p:par>
                        <p:par>
                          <p:cTn id="12" fill="hold">
                            <p:stCondLst>
                              <p:cond delay="0"/>
                            </p:stCondLst>
                            <p:childTnLst>
                              <p:par>
                                <p:cTn id="13" presetID="2" presetClass="entr" presetSubtype="2" fill="hold" nodeType="afterEffect">
                                  <p:stCondLst>
                                    <p:cond delay="5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2000" fill="hold"/>
                                        <p:tgtEl>
                                          <p:spTgt spid="13"/>
                                        </p:tgtEl>
                                        <p:attrNameLst>
                                          <p:attrName>ppt_x</p:attrName>
                                        </p:attrNameLst>
                                      </p:cBhvr>
                                      <p:tavLst>
                                        <p:tav tm="0">
                                          <p:val>
                                            <p:strVal val="1+#ppt_w/2"/>
                                          </p:val>
                                        </p:tav>
                                        <p:tav tm="100000">
                                          <p:val>
                                            <p:strVal val="#ppt_x"/>
                                          </p:val>
                                        </p:tav>
                                      </p:tavLst>
                                    </p:anim>
                                    <p:anim calcmode="lin" valueType="num">
                                      <p:cBhvr additive="base">
                                        <p:cTn id="16" dur="2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0"/>
            <a:ext cx="8183880" cy="1051560"/>
          </a:xfrm>
        </p:spPr>
        <p:txBody>
          <a:bodyPr/>
          <a:lstStyle/>
          <a:p>
            <a:r>
              <a:rPr lang="en-US" dirty="0" smtClean="0"/>
              <a:t>Climatic controls</a:t>
            </a:r>
            <a:endParaRPr lang="en-US" dirty="0"/>
          </a:p>
        </p:txBody>
      </p:sp>
      <p:sp>
        <p:nvSpPr>
          <p:cNvPr id="3" name="Content Placeholder 2"/>
          <p:cNvSpPr>
            <a:spLocks noGrp="1"/>
          </p:cNvSpPr>
          <p:nvPr>
            <p:ph idx="1"/>
          </p:nvPr>
        </p:nvSpPr>
        <p:spPr>
          <a:xfrm>
            <a:off x="0" y="1905000"/>
            <a:ext cx="3962400" cy="3962400"/>
          </a:xfrm>
        </p:spPr>
        <p:txBody>
          <a:bodyPr>
            <a:normAutofit/>
          </a:bodyPr>
          <a:lstStyle/>
          <a:p>
            <a:pPr lvl="1"/>
            <a:r>
              <a:rPr lang="en-US" dirty="0" smtClean="0"/>
              <a:t>Temperature seasonality </a:t>
            </a:r>
          </a:p>
          <a:p>
            <a:pPr lvl="2"/>
            <a:r>
              <a:rPr lang="en-US" sz="1600" dirty="0" smtClean="0"/>
              <a:t>R</a:t>
            </a:r>
            <a:r>
              <a:rPr lang="en-US" sz="1600" baseline="30000" dirty="0" smtClean="0"/>
              <a:t>2</a:t>
            </a:r>
            <a:r>
              <a:rPr lang="en-US" sz="1600" dirty="0" smtClean="0"/>
              <a:t>=0.445, p =0.004</a:t>
            </a:r>
          </a:p>
          <a:p>
            <a:pPr lvl="1"/>
            <a:r>
              <a:rPr lang="en-US" dirty="0" smtClean="0"/>
              <a:t>Precipitation dry month </a:t>
            </a:r>
          </a:p>
          <a:p>
            <a:pPr lvl="2"/>
            <a:r>
              <a:rPr lang="en-US" sz="1600" dirty="0" smtClean="0"/>
              <a:t>R</a:t>
            </a:r>
            <a:r>
              <a:rPr lang="en-US" sz="1600" baseline="30000" dirty="0" smtClean="0"/>
              <a:t>2</a:t>
            </a:r>
            <a:r>
              <a:rPr lang="en-US" sz="1600" dirty="0" smtClean="0"/>
              <a:t>=0.319, p =0.045</a:t>
            </a:r>
            <a:endParaRPr lang="en-US" dirty="0" smtClean="0"/>
          </a:p>
          <a:p>
            <a:pPr lvl="1"/>
            <a:r>
              <a:rPr lang="en-US" dirty="0" smtClean="0"/>
              <a:t>Precipitation seasonality </a:t>
            </a:r>
          </a:p>
          <a:p>
            <a:pPr lvl="2"/>
            <a:r>
              <a:rPr lang="en-US" sz="1600" dirty="0" smtClean="0"/>
              <a:t>R</a:t>
            </a:r>
            <a:r>
              <a:rPr lang="en-US" sz="1600" baseline="30000" dirty="0" smtClean="0"/>
              <a:t>2</a:t>
            </a:r>
            <a:r>
              <a:rPr lang="en-US" sz="1600" dirty="0" smtClean="0"/>
              <a:t>=0.394, p =0.012</a:t>
            </a:r>
          </a:p>
          <a:p>
            <a:pPr lvl="1"/>
            <a:r>
              <a:rPr lang="en-US" dirty="0" smtClean="0"/>
              <a:t>Precipitation dry quart </a:t>
            </a:r>
          </a:p>
          <a:p>
            <a:pPr lvl="2"/>
            <a:r>
              <a:rPr lang="en-US" sz="1600" dirty="0" smtClean="0"/>
              <a:t>R</a:t>
            </a:r>
            <a:r>
              <a:rPr lang="en-US" sz="1600" baseline="30000" dirty="0" smtClean="0"/>
              <a:t>2</a:t>
            </a:r>
            <a:r>
              <a:rPr lang="en-US" sz="1600" dirty="0" smtClean="0"/>
              <a:t>=0.376, p =0.017</a:t>
            </a:r>
            <a:endParaRPr lang="en-US" dirty="0" smtClean="0"/>
          </a:p>
          <a:p>
            <a:pPr lvl="1"/>
            <a:r>
              <a:rPr lang="en-US" dirty="0" err="1" smtClean="0"/>
              <a:t>Isothermality</a:t>
            </a:r>
            <a:r>
              <a:rPr lang="en-US" dirty="0" smtClean="0"/>
              <a:t> </a:t>
            </a:r>
          </a:p>
          <a:p>
            <a:pPr lvl="2"/>
            <a:r>
              <a:rPr lang="en-US" sz="1600" dirty="0" smtClean="0"/>
              <a:t>R</a:t>
            </a:r>
            <a:r>
              <a:rPr lang="en-US" sz="1600" baseline="30000" dirty="0" smtClean="0"/>
              <a:t>2</a:t>
            </a:r>
            <a:r>
              <a:rPr lang="en-US" sz="1600" dirty="0" smtClean="0"/>
              <a:t>=0.145, p =0.015</a:t>
            </a:r>
            <a:endParaRPr lang="en-US" dirty="0" smtClean="0"/>
          </a:p>
          <a:p>
            <a:pPr lvl="1"/>
            <a:r>
              <a:rPr lang="en-US" dirty="0" smtClean="0"/>
              <a:t>Precipitation </a:t>
            </a:r>
          </a:p>
          <a:p>
            <a:pPr lvl="2"/>
            <a:r>
              <a:rPr lang="en-US" sz="1600" i="1" dirty="0" smtClean="0"/>
              <a:t>R</a:t>
            </a:r>
            <a:r>
              <a:rPr lang="en-US" sz="1600" i="1" baseline="30000" dirty="0" smtClean="0"/>
              <a:t>2</a:t>
            </a:r>
            <a:r>
              <a:rPr lang="en-US" sz="1600" i="1" dirty="0" smtClean="0"/>
              <a:t>=0.307, p =0.054</a:t>
            </a:r>
          </a:p>
        </p:txBody>
      </p:sp>
      <p:pic>
        <p:nvPicPr>
          <p:cNvPr id="12" name="Picture 11"/>
          <p:cNvPicPr/>
          <p:nvPr/>
        </p:nvPicPr>
        <p:blipFill>
          <a:blip r:embed="rId3" cstate="print"/>
          <a:srcRect/>
          <a:stretch>
            <a:fillRect/>
          </a:stretch>
        </p:blipFill>
        <p:spPr bwMode="auto">
          <a:xfrm>
            <a:off x="4800600" y="2057400"/>
            <a:ext cx="3886200" cy="3581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0"/>
            <a:ext cx="8183880" cy="1051560"/>
          </a:xfrm>
        </p:spPr>
        <p:txBody>
          <a:bodyPr/>
          <a:lstStyle/>
          <a:p>
            <a:r>
              <a:rPr lang="en-US" dirty="0" err="1" smtClean="0"/>
              <a:t>Lithology</a:t>
            </a:r>
            <a:endParaRPr lang="en-US" dirty="0"/>
          </a:p>
        </p:txBody>
      </p:sp>
      <p:sp>
        <p:nvSpPr>
          <p:cNvPr id="3" name="Content Placeholder 2"/>
          <p:cNvSpPr>
            <a:spLocks noGrp="1"/>
          </p:cNvSpPr>
          <p:nvPr>
            <p:ph idx="1"/>
          </p:nvPr>
        </p:nvSpPr>
        <p:spPr>
          <a:xfrm>
            <a:off x="457200" y="1371600"/>
            <a:ext cx="3352800" cy="2666999"/>
          </a:xfrm>
        </p:spPr>
        <p:txBody>
          <a:bodyPr>
            <a:normAutofit/>
          </a:bodyPr>
          <a:lstStyle/>
          <a:p>
            <a:r>
              <a:rPr lang="en-US" sz="2400" dirty="0" smtClean="0"/>
              <a:t>Tertiary volcanic rocks (n=32)</a:t>
            </a:r>
          </a:p>
          <a:p>
            <a:r>
              <a:rPr lang="en-US" sz="2400" dirty="0" smtClean="0"/>
              <a:t>Sedimentary rocks (n=3)</a:t>
            </a:r>
          </a:p>
          <a:p>
            <a:r>
              <a:rPr lang="en-US" sz="2400" dirty="0" smtClean="0"/>
              <a:t>Igneous intrusive rocks (n=5)</a:t>
            </a:r>
          </a:p>
        </p:txBody>
      </p:sp>
      <p:grpSp>
        <p:nvGrpSpPr>
          <p:cNvPr id="7" name="Group 6"/>
          <p:cNvGrpSpPr/>
          <p:nvPr/>
        </p:nvGrpSpPr>
        <p:grpSpPr>
          <a:xfrm>
            <a:off x="5105400" y="1371600"/>
            <a:ext cx="3886200" cy="3276600"/>
            <a:chOff x="4191000" y="2057400"/>
            <a:chExt cx="4419600" cy="3986791"/>
          </a:xfrm>
        </p:grpSpPr>
        <p:sp>
          <p:nvSpPr>
            <p:cNvPr id="4" name="TextBox 3"/>
            <p:cNvSpPr txBox="1"/>
            <p:nvPr/>
          </p:nvSpPr>
          <p:spPr>
            <a:xfrm>
              <a:off x="5055577" y="5727141"/>
              <a:ext cx="2755490" cy="317050"/>
            </a:xfrm>
            <a:prstGeom prst="rect">
              <a:avLst/>
            </a:prstGeom>
            <a:noFill/>
          </p:spPr>
          <p:txBody>
            <a:bodyPr wrap="square" rtlCol="0">
              <a:spAutoFit/>
            </a:bodyPr>
            <a:lstStyle/>
            <a:p>
              <a:r>
                <a:rPr lang="en-US" sz="1600" dirty="0" smtClean="0"/>
                <a:t>F = 2.4247; p = 0.102</a:t>
              </a:r>
              <a:endParaRPr lang="en-US" sz="1600" dirty="0"/>
            </a:p>
          </p:txBody>
        </p:sp>
        <p:pic>
          <p:nvPicPr>
            <p:cNvPr id="6" name="Picture 5"/>
            <p:cNvPicPr/>
            <p:nvPr/>
          </p:nvPicPr>
          <p:blipFill>
            <a:blip r:embed="rId3" cstate="print"/>
            <a:srcRect/>
            <a:stretch>
              <a:fillRect/>
            </a:stretch>
          </p:blipFill>
          <p:spPr bwMode="auto">
            <a:xfrm>
              <a:off x="4191000" y="2057400"/>
              <a:ext cx="4419600" cy="3688743"/>
            </a:xfrm>
            <a:prstGeom prst="rect">
              <a:avLst/>
            </a:prstGeom>
            <a:noFill/>
            <a:ln w="9525">
              <a:noFill/>
              <a:miter lim="800000"/>
              <a:headEnd/>
              <a:tailEnd/>
            </a:ln>
          </p:spPr>
        </p:pic>
      </p:grpSp>
      <p:grpSp>
        <p:nvGrpSpPr>
          <p:cNvPr id="10" name="Group 9"/>
          <p:cNvGrpSpPr/>
          <p:nvPr/>
        </p:nvGrpSpPr>
        <p:grpSpPr>
          <a:xfrm>
            <a:off x="152400" y="3733800"/>
            <a:ext cx="4800600" cy="3200400"/>
            <a:chOff x="533400" y="4114800"/>
            <a:chExt cx="3886200" cy="2590800"/>
          </a:xfrm>
        </p:grpSpPr>
        <p:pic>
          <p:nvPicPr>
            <p:cNvPr id="8" name="Picture 3" descr="C:\Users\vsosa\Documents\ACADEMIC\Panama\simplified geology.png"/>
            <p:cNvPicPr>
              <a:picLocks noChangeAspect="1" noChangeArrowheads="1"/>
            </p:cNvPicPr>
            <p:nvPr/>
          </p:nvPicPr>
          <p:blipFill>
            <a:blip r:embed="rId4" cstate="print"/>
            <a:srcRect l="9263" t="29103" r="10212" b="33348"/>
            <a:stretch>
              <a:fillRect/>
            </a:stretch>
          </p:blipFill>
          <p:spPr bwMode="auto">
            <a:xfrm>
              <a:off x="533400" y="4114800"/>
              <a:ext cx="3886200" cy="2345120"/>
            </a:xfrm>
            <a:prstGeom prst="rect">
              <a:avLst/>
            </a:prstGeom>
            <a:noFill/>
          </p:spPr>
        </p:pic>
        <p:sp>
          <p:nvSpPr>
            <p:cNvPr id="9" name="TextBox 8"/>
            <p:cNvSpPr txBox="1"/>
            <p:nvPr/>
          </p:nvSpPr>
          <p:spPr>
            <a:xfrm>
              <a:off x="533400" y="6428601"/>
              <a:ext cx="3124200" cy="276999"/>
            </a:xfrm>
            <a:prstGeom prst="rect">
              <a:avLst/>
            </a:prstGeom>
            <a:noFill/>
          </p:spPr>
          <p:txBody>
            <a:bodyPr wrap="square" rtlCol="0">
              <a:spAutoFit/>
            </a:bodyPr>
            <a:lstStyle/>
            <a:p>
              <a:r>
                <a:rPr lang="en-US" sz="1200" dirty="0" smtClean="0"/>
                <a:t>Simplified geology of Panama</a:t>
              </a:r>
              <a:endParaRPr lang="en-US" sz="12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Effect transition="in" filter="fade">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0"/>
            <a:ext cx="8183880" cy="1051560"/>
          </a:xfrm>
        </p:spPr>
        <p:txBody>
          <a:bodyPr/>
          <a:lstStyle/>
          <a:p>
            <a:r>
              <a:rPr lang="en-US" dirty="0" smtClean="0"/>
              <a:t>Seismicity</a:t>
            </a:r>
            <a:endParaRPr lang="en-US" dirty="0"/>
          </a:p>
        </p:txBody>
      </p:sp>
      <p:graphicFrame>
        <p:nvGraphicFramePr>
          <p:cNvPr id="4" name="Content Placeholder 3"/>
          <p:cNvGraphicFramePr>
            <a:graphicFrameLocks noGrp="1"/>
          </p:cNvGraphicFramePr>
          <p:nvPr>
            <p:ph idx="1"/>
          </p:nvPr>
        </p:nvGraphicFramePr>
        <p:xfrm>
          <a:off x="533400" y="1219200"/>
          <a:ext cx="8001000" cy="5007864"/>
        </p:xfrm>
        <a:graphic>
          <a:graphicData uri="http://schemas.openxmlformats.org/drawingml/2006/table">
            <a:tbl>
              <a:tblPr firstRow="1" bandRow="1">
                <a:tableStyleId>{073A0DAA-6AF3-43AB-8588-CEC1D06C72B9}</a:tableStyleId>
              </a:tblPr>
              <a:tblGrid>
                <a:gridCol w="2038350"/>
                <a:gridCol w="1924050"/>
                <a:gridCol w="1981200"/>
                <a:gridCol w="2057400"/>
              </a:tblGrid>
              <a:tr h="381000">
                <a:tc>
                  <a:txBody>
                    <a:bodyPr/>
                    <a:lstStyle/>
                    <a:p>
                      <a:pPr marL="0" marR="0" algn="ctr">
                        <a:lnSpc>
                          <a:spcPct val="115000"/>
                        </a:lnSpc>
                        <a:spcBef>
                          <a:spcPts val="0"/>
                        </a:spcBef>
                        <a:spcAft>
                          <a:spcPts val="0"/>
                        </a:spcAft>
                      </a:pPr>
                      <a:r>
                        <a:rPr lang="en-US" sz="1600" dirty="0"/>
                        <a:t>Variable</a:t>
                      </a:r>
                      <a:endParaRPr lang="en-US" sz="1600" dirty="0">
                        <a:solidFill>
                          <a:srgbClr val="000000"/>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dirty="0"/>
                        <a:t>R</a:t>
                      </a:r>
                      <a:r>
                        <a:rPr lang="en-US" sz="1600" baseline="30000" dirty="0"/>
                        <a:t>2</a:t>
                      </a:r>
                      <a:endParaRPr lang="en-US" sz="1600" dirty="0">
                        <a:solidFill>
                          <a:srgbClr val="000000"/>
                        </a:solidFill>
                        <a:latin typeface="Calibri"/>
                        <a:ea typeface="Calibri"/>
                        <a:cs typeface="Times New Roman"/>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dirty="0"/>
                        <a:t>p</a:t>
                      </a:r>
                      <a:endParaRPr lang="en-US" sz="1600" dirty="0">
                        <a:solidFill>
                          <a:srgbClr val="000000"/>
                        </a:solidFill>
                        <a:latin typeface="Calibri"/>
                        <a:ea typeface="Calibri"/>
                        <a:cs typeface="Times New Roman"/>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a:t>Slope</a:t>
                      </a:r>
                      <a:endParaRPr lang="en-US" sz="1600">
                        <a:solidFill>
                          <a:srgbClr val="000000"/>
                        </a:solidFill>
                        <a:latin typeface="Calibri"/>
                        <a:ea typeface="Calibri"/>
                        <a:cs typeface="Times New Roman"/>
                      </a:endParaRPr>
                    </a:p>
                  </a:txBody>
                  <a:tcPr marL="68580" marR="6858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tr>
              <a:tr h="381000">
                <a:tc>
                  <a:txBody>
                    <a:bodyPr/>
                    <a:lstStyle/>
                    <a:p>
                      <a:pPr marL="0" marR="0" algn="ctr">
                        <a:lnSpc>
                          <a:spcPct val="115000"/>
                        </a:lnSpc>
                        <a:spcBef>
                          <a:spcPts val="0"/>
                        </a:spcBef>
                        <a:spcAft>
                          <a:spcPts val="0"/>
                        </a:spcAft>
                      </a:pPr>
                      <a:r>
                        <a:rPr lang="en-US" sz="1600" dirty="0"/>
                        <a:t>Events 10km</a:t>
                      </a:r>
                      <a:endParaRPr lang="en-US" sz="1600" dirty="0">
                        <a:solidFill>
                          <a:srgbClr val="000000"/>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dirty="0"/>
                        <a:t>0.338</a:t>
                      </a:r>
                      <a:endParaRPr lang="en-US" sz="1600" b="0" dirty="0">
                        <a:solidFill>
                          <a:srgbClr val="000000"/>
                        </a:solidFill>
                        <a:latin typeface="Calibri"/>
                        <a:ea typeface="Calibri"/>
                        <a:cs typeface="Times New Roman"/>
                      </a:endParaRPr>
                    </a:p>
                  </a:txBody>
                  <a:tcPr marL="68580" marR="68580" marT="0" marB="0">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dirty="0"/>
                        <a:t>0.033</a:t>
                      </a:r>
                      <a:endParaRPr lang="en-US" sz="1600" dirty="0">
                        <a:solidFill>
                          <a:srgbClr val="000000"/>
                        </a:solidFill>
                        <a:latin typeface="Calibri"/>
                        <a:ea typeface="Calibri"/>
                        <a:cs typeface="Times New Roman"/>
                      </a:endParaRPr>
                    </a:p>
                  </a:txBody>
                  <a:tcPr marL="68580" marR="68580" marT="0" marB="0">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400" b="1" dirty="0" smtClean="0"/>
                        <a:t>+</a:t>
                      </a:r>
                      <a:endParaRPr lang="en-US" sz="2400" b="1" dirty="0">
                        <a:solidFill>
                          <a:srgbClr val="000000"/>
                        </a:solidFill>
                        <a:latin typeface="Calibri"/>
                        <a:ea typeface="Calibri"/>
                        <a:cs typeface="Times New Roman"/>
                      </a:endParaRPr>
                    </a:p>
                  </a:txBody>
                  <a:tcPr marL="68580" marR="68580" marT="0" marB="0">
                    <a:lnL w="12700" cmpd="sng">
                      <a:noFill/>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81000">
                <a:tc>
                  <a:txBody>
                    <a:bodyPr/>
                    <a:lstStyle/>
                    <a:p>
                      <a:pPr marL="0" marR="0" algn="ctr">
                        <a:lnSpc>
                          <a:spcPct val="115000"/>
                        </a:lnSpc>
                        <a:spcBef>
                          <a:spcPts val="0"/>
                        </a:spcBef>
                        <a:spcAft>
                          <a:spcPts val="0"/>
                        </a:spcAft>
                      </a:pPr>
                      <a:r>
                        <a:rPr lang="en-US" sz="1600" dirty="0"/>
                        <a:t>Events 25km</a:t>
                      </a:r>
                      <a:endParaRPr lang="en-US" sz="1600" dirty="0">
                        <a:solidFill>
                          <a:srgbClr val="000000"/>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dirty="0"/>
                        <a:t>0.350</a:t>
                      </a:r>
                      <a:endParaRPr lang="en-US" sz="1600" b="0" dirty="0">
                        <a:solidFill>
                          <a:srgbClr val="000000"/>
                        </a:solidFill>
                        <a:latin typeface="Calibri"/>
                        <a:ea typeface="Calibri"/>
                        <a:cs typeface="Times New Roman"/>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dirty="0"/>
                        <a:t>0.027</a:t>
                      </a:r>
                      <a:endParaRPr lang="en-US" sz="1600" dirty="0">
                        <a:solidFill>
                          <a:srgbClr val="000000"/>
                        </a:solidFill>
                        <a:latin typeface="Calibri"/>
                        <a:ea typeface="Calibri"/>
                        <a:cs typeface="Times New Roman"/>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400" b="1" dirty="0" smtClean="0"/>
                        <a:t>+</a:t>
                      </a:r>
                      <a:endParaRPr lang="en-US" sz="2400" b="1" dirty="0">
                        <a:solidFill>
                          <a:srgbClr val="000000"/>
                        </a:solidFill>
                        <a:latin typeface="Calibri"/>
                        <a:ea typeface="Calibri"/>
                        <a:cs typeface="Times New Roman"/>
                      </a:endParaRPr>
                    </a:p>
                  </a:txBody>
                  <a:tcPr marL="68580" marR="6858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381000">
                <a:tc>
                  <a:txBody>
                    <a:bodyPr/>
                    <a:lstStyle/>
                    <a:p>
                      <a:pPr marL="0" marR="0" algn="ctr">
                        <a:lnSpc>
                          <a:spcPct val="115000"/>
                        </a:lnSpc>
                        <a:spcBef>
                          <a:spcPts val="0"/>
                        </a:spcBef>
                        <a:spcAft>
                          <a:spcPts val="0"/>
                        </a:spcAft>
                      </a:pPr>
                      <a:r>
                        <a:rPr lang="en-US" sz="1600" dirty="0"/>
                        <a:t>Depth 25km</a:t>
                      </a:r>
                      <a:endParaRPr lang="en-US" sz="1600" dirty="0">
                        <a:solidFill>
                          <a:srgbClr val="000000"/>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dirty="0"/>
                        <a:t>0.334</a:t>
                      </a:r>
                      <a:endParaRPr lang="en-US" sz="1600" b="0" dirty="0">
                        <a:solidFill>
                          <a:srgbClr val="000000"/>
                        </a:solidFill>
                        <a:latin typeface="Calibri"/>
                        <a:ea typeface="Calibri"/>
                        <a:cs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dirty="0"/>
                        <a:t>0.035</a:t>
                      </a:r>
                      <a:endParaRPr lang="en-US" sz="1600" dirty="0">
                        <a:solidFill>
                          <a:srgbClr val="000000"/>
                        </a:solidFill>
                        <a:latin typeface="Calibri"/>
                        <a:ea typeface="Calibri"/>
                        <a:cs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400" b="1" dirty="0" smtClean="0"/>
                        <a:t>-</a:t>
                      </a:r>
                      <a:endParaRPr lang="en-US" sz="2400" b="1" dirty="0">
                        <a:solidFill>
                          <a:srgbClr val="000000"/>
                        </a:solidFill>
                        <a:latin typeface="Calibri"/>
                        <a:ea typeface="Calibri"/>
                        <a:cs typeface="Times New Roman"/>
                      </a:endParaRPr>
                    </a:p>
                  </a:txBody>
                  <a:tcPr marL="68580" marR="6858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381000">
                <a:tc>
                  <a:txBody>
                    <a:bodyPr/>
                    <a:lstStyle/>
                    <a:p>
                      <a:pPr marL="0" marR="0" algn="ctr">
                        <a:lnSpc>
                          <a:spcPct val="115000"/>
                        </a:lnSpc>
                        <a:spcBef>
                          <a:spcPts val="0"/>
                        </a:spcBef>
                        <a:spcAft>
                          <a:spcPts val="0"/>
                        </a:spcAft>
                      </a:pPr>
                      <a:r>
                        <a:rPr lang="en-US" sz="1600" dirty="0"/>
                        <a:t>Magnitude 25km</a:t>
                      </a:r>
                      <a:endParaRPr lang="en-US" sz="1600" dirty="0">
                        <a:solidFill>
                          <a:srgbClr val="000000"/>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dirty="0"/>
                        <a:t>0.431</a:t>
                      </a:r>
                      <a:endParaRPr lang="en-US" sz="1600" b="0" dirty="0">
                        <a:solidFill>
                          <a:srgbClr val="000000"/>
                        </a:solidFill>
                        <a:latin typeface="Calibri"/>
                        <a:ea typeface="Calibri"/>
                        <a:cs typeface="Times New Roman"/>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dirty="0"/>
                        <a:t>0.005</a:t>
                      </a:r>
                      <a:endParaRPr lang="en-US" sz="1600" dirty="0">
                        <a:solidFill>
                          <a:srgbClr val="000000"/>
                        </a:solidFill>
                        <a:latin typeface="Calibri"/>
                        <a:ea typeface="Calibri"/>
                        <a:cs typeface="Times New Roman"/>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400" b="1" dirty="0" smtClean="0"/>
                        <a:t>-</a:t>
                      </a:r>
                      <a:endParaRPr lang="en-US" sz="2400" b="1" dirty="0">
                        <a:solidFill>
                          <a:srgbClr val="000000"/>
                        </a:solidFill>
                        <a:latin typeface="Calibri"/>
                        <a:ea typeface="Calibri"/>
                        <a:cs typeface="Times New Roman"/>
                      </a:endParaRPr>
                    </a:p>
                  </a:txBody>
                  <a:tcPr marL="68580" marR="68580" marT="0" marB="0">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81000">
                <a:tc>
                  <a:txBody>
                    <a:bodyPr/>
                    <a:lstStyle/>
                    <a:p>
                      <a:pPr marL="0" marR="0" algn="ctr">
                        <a:lnSpc>
                          <a:spcPct val="115000"/>
                        </a:lnSpc>
                        <a:spcBef>
                          <a:spcPts val="0"/>
                        </a:spcBef>
                        <a:spcAft>
                          <a:spcPts val="0"/>
                        </a:spcAft>
                      </a:pPr>
                      <a:r>
                        <a:rPr lang="en-US" sz="1600"/>
                        <a:t>Events 50km</a:t>
                      </a:r>
                      <a:endParaRPr lang="en-US" sz="1600">
                        <a:solidFill>
                          <a:srgbClr val="000000"/>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dirty="0"/>
                        <a:t>0.363</a:t>
                      </a:r>
                      <a:endParaRPr lang="en-US" sz="1600" b="0" dirty="0">
                        <a:solidFill>
                          <a:srgbClr val="000000"/>
                        </a:solidFill>
                        <a:latin typeface="Calibri"/>
                        <a:ea typeface="Calibri"/>
                        <a:cs typeface="Times New Roman"/>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dirty="0"/>
                        <a:t>0.021</a:t>
                      </a:r>
                      <a:endParaRPr lang="en-US" sz="1600" dirty="0">
                        <a:solidFill>
                          <a:srgbClr val="000000"/>
                        </a:solidFill>
                        <a:latin typeface="Calibri"/>
                        <a:ea typeface="Calibri"/>
                        <a:cs typeface="Times New Roman"/>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400" b="1" dirty="0" smtClean="0"/>
                        <a:t>+</a:t>
                      </a:r>
                      <a:endParaRPr lang="en-US" sz="2400" b="1" dirty="0">
                        <a:solidFill>
                          <a:srgbClr val="000000"/>
                        </a:solidFill>
                        <a:latin typeface="Calibri"/>
                        <a:ea typeface="Calibri"/>
                        <a:cs typeface="Times New Roman"/>
                      </a:endParaRPr>
                    </a:p>
                  </a:txBody>
                  <a:tcPr marL="68580" marR="6858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381000">
                <a:tc>
                  <a:txBody>
                    <a:bodyPr/>
                    <a:lstStyle/>
                    <a:p>
                      <a:pPr marL="0" marR="0" algn="ctr">
                        <a:lnSpc>
                          <a:spcPct val="115000"/>
                        </a:lnSpc>
                        <a:spcBef>
                          <a:spcPts val="0"/>
                        </a:spcBef>
                        <a:spcAft>
                          <a:spcPts val="0"/>
                        </a:spcAft>
                      </a:pPr>
                      <a:r>
                        <a:rPr lang="en-US" sz="1600"/>
                        <a:t>Depth 50km</a:t>
                      </a:r>
                      <a:endParaRPr lang="en-US" sz="1600">
                        <a:solidFill>
                          <a:srgbClr val="000000"/>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dirty="0"/>
                        <a:t>0.466</a:t>
                      </a:r>
                      <a:endParaRPr lang="en-US" sz="1600" b="0" dirty="0">
                        <a:solidFill>
                          <a:srgbClr val="000000"/>
                        </a:solidFill>
                        <a:latin typeface="Calibri"/>
                        <a:ea typeface="Calibri"/>
                        <a:cs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a:t>0.002</a:t>
                      </a:r>
                      <a:endParaRPr lang="en-US" sz="1600">
                        <a:solidFill>
                          <a:srgbClr val="000000"/>
                        </a:solidFill>
                        <a:latin typeface="Calibri"/>
                        <a:ea typeface="Calibri"/>
                        <a:cs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400" b="1" dirty="0" smtClean="0"/>
                        <a:t>-</a:t>
                      </a:r>
                      <a:endParaRPr lang="en-US" sz="2400" b="1" dirty="0">
                        <a:solidFill>
                          <a:srgbClr val="000000"/>
                        </a:solidFill>
                        <a:latin typeface="Calibri"/>
                        <a:ea typeface="Calibri"/>
                        <a:cs typeface="Times New Roman"/>
                      </a:endParaRPr>
                    </a:p>
                  </a:txBody>
                  <a:tcPr marL="68580" marR="6858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381000">
                <a:tc>
                  <a:txBody>
                    <a:bodyPr/>
                    <a:lstStyle/>
                    <a:p>
                      <a:pPr marL="0" marR="0" algn="ctr">
                        <a:lnSpc>
                          <a:spcPct val="115000"/>
                        </a:lnSpc>
                        <a:spcBef>
                          <a:spcPts val="0"/>
                        </a:spcBef>
                        <a:spcAft>
                          <a:spcPts val="0"/>
                        </a:spcAft>
                      </a:pPr>
                      <a:r>
                        <a:rPr lang="en-US" sz="1600" dirty="0"/>
                        <a:t>Magnitude 50km</a:t>
                      </a:r>
                      <a:endParaRPr lang="en-US" sz="1600" dirty="0">
                        <a:solidFill>
                          <a:srgbClr val="000000"/>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dirty="0"/>
                        <a:t>0.368</a:t>
                      </a:r>
                      <a:endParaRPr lang="en-US" sz="1600" b="0" dirty="0">
                        <a:solidFill>
                          <a:srgbClr val="000000"/>
                        </a:solidFill>
                        <a:latin typeface="Calibri"/>
                        <a:ea typeface="Calibri"/>
                        <a:cs typeface="Times New Roman"/>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dirty="0"/>
                        <a:t>0.019</a:t>
                      </a:r>
                      <a:endParaRPr lang="en-US" sz="1600" dirty="0">
                        <a:solidFill>
                          <a:srgbClr val="000000"/>
                        </a:solidFill>
                        <a:latin typeface="Calibri"/>
                        <a:ea typeface="Calibri"/>
                        <a:cs typeface="Times New Roman"/>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400" b="1" dirty="0" smtClean="0"/>
                        <a:t>-</a:t>
                      </a:r>
                      <a:endParaRPr lang="en-US" sz="2400" b="1" dirty="0">
                        <a:solidFill>
                          <a:srgbClr val="000000"/>
                        </a:solidFill>
                        <a:latin typeface="Calibri"/>
                        <a:ea typeface="Calibri"/>
                        <a:cs typeface="Times New Roman"/>
                      </a:endParaRPr>
                    </a:p>
                  </a:txBody>
                  <a:tcPr marL="68580" marR="68580" marT="0" marB="0">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81000">
                <a:tc>
                  <a:txBody>
                    <a:bodyPr/>
                    <a:lstStyle/>
                    <a:p>
                      <a:pPr marL="0" marR="0" algn="ctr">
                        <a:lnSpc>
                          <a:spcPct val="115000"/>
                        </a:lnSpc>
                        <a:spcBef>
                          <a:spcPts val="0"/>
                        </a:spcBef>
                        <a:spcAft>
                          <a:spcPts val="0"/>
                        </a:spcAft>
                      </a:pPr>
                      <a:r>
                        <a:rPr lang="en-US" sz="1600"/>
                        <a:t>Events 75km</a:t>
                      </a:r>
                      <a:endParaRPr lang="en-US" sz="1600">
                        <a:solidFill>
                          <a:srgbClr val="000000"/>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dirty="0"/>
                        <a:t>0.348</a:t>
                      </a:r>
                      <a:endParaRPr lang="en-US" sz="1600" b="0" dirty="0">
                        <a:solidFill>
                          <a:srgbClr val="000000"/>
                        </a:solidFill>
                        <a:latin typeface="Calibri"/>
                        <a:ea typeface="Calibri"/>
                        <a:cs typeface="Times New Roman"/>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a:t>0.028</a:t>
                      </a:r>
                      <a:endParaRPr lang="en-US" sz="1600">
                        <a:solidFill>
                          <a:srgbClr val="000000"/>
                        </a:solidFill>
                        <a:latin typeface="Calibri"/>
                        <a:ea typeface="Calibri"/>
                        <a:cs typeface="Times New Roman"/>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400" b="1" dirty="0" smtClean="0"/>
                        <a:t>+</a:t>
                      </a:r>
                      <a:endParaRPr lang="en-US" sz="2400" b="1" dirty="0">
                        <a:solidFill>
                          <a:srgbClr val="000000"/>
                        </a:solidFill>
                        <a:latin typeface="Calibri"/>
                        <a:ea typeface="Calibri"/>
                        <a:cs typeface="Times New Roman"/>
                      </a:endParaRPr>
                    </a:p>
                  </a:txBody>
                  <a:tcPr marL="68580" marR="6858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381000">
                <a:tc>
                  <a:txBody>
                    <a:bodyPr/>
                    <a:lstStyle/>
                    <a:p>
                      <a:pPr marL="0" marR="0" algn="ctr">
                        <a:lnSpc>
                          <a:spcPct val="115000"/>
                        </a:lnSpc>
                        <a:spcBef>
                          <a:spcPts val="0"/>
                        </a:spcBef>
                        <a:spcAft>
                          <a:spcPts val="0"/>
                        </a:spcAft>
                      </a:pPr>
                      <a:r>
                        <a:rPr lang="en-US" sz="1600"/>
                        <a:t>Depth 75km</a:t>
                      </a:r>
                      <a:endParaRPr lang="en-US" sz="1600">
                        <a:solidFill>
                          <a:srgbClr val="000000"/>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dirty="0"/>
                        <a:t>0.420</a:t>
                      </a:r>
                      <a:endParaRPr lang="en-US" sz="1600" b="0" dirty="0">
                        <a:solidFill>
                          <a:srgbClr val="000000"/>
                        </a:solidFill>
                        <a:latin typeface="Calibri"/>
                        <a:ea typeface="Calibri"/>
                        <a:cs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a:t>0.007</a:t>
                      </a:r>
                      <a:endParaRPr lang="en-US" sz="1600">
                        <a:solidFill>
                          <a:srgbClr val="000000"/>
                        </a:solidFill>
                        <a:latin typeface="Calibri"/>
                        <a:ea typeface="Calibri"/>
                        <a:cs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400" b="1" dirty="0" smtClean="0"/>
                        <a:t>-</a:t>
                      </a:r>
                      <a:endParaRPr lang="en-US" sz="2400" b="1" dirty="0">
                        <a:solidFill>
                          <a:srgbClr val="000000"/>
                        </a:solidFill>
                        <a:latin typeface="Calibri"/>
                        <a:ea typeface="Calibri"/>
                        <a:cs typeface="Times New Roman"/>
                      </a:endParaRPr>
                    </a:p>
                  </a:txBody>
                  <a:tcPr marL="68580" marR="6858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381000">
                <a:tc>
                  <a:txBody>
                    <a:bodyPr/>
                    <a:lstStyle/>
                    <a:p>
                      <a:pPr marL="0" marR="0" algn="ctr">
                        <a:lnSpc>
                          <a:spcPct val="115000"/>
                        </a:lnSpc>
                        <a:spcBef>
                          <a:spcPts val="0"/>
                        </a:spcBef>
                        <a:spcAft>
                          <a:spcPts val="0"/>
                        </a:spcAft>
                      </a:pPr>
                      <a:r>
                        <a:rPr lang="en-US" sz="1600" dirty="0"/>
                        <a:t>Magnitude 75km</a:t>
                      </a:r>
                      <a:endParaRPr lang="en-US" sz="1600" dirty="0">
                        <a:solidFill>
                          <a:srgbClr val="000000"/>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dirty="0"/>
                        <a:t>0.550</a:t>
                      </a:r>
                      <a:endParaRPr lang="en-US" sz="1600" b="0" dirty="0">
                        <a:solidFill>
                          <a:srgbClr val="000000"/>
                        </a:solidFill>
                        <a:latin typeface="Calibri"/>
                        <a:ea typeface="Calibri"/>
                        <a:cs typeface="Times New Roman"/>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dirty="0"/>
                        <a:t>0.000</a:t>
                      </a:r>
                      <a:endParaRPr lang="en-US" sz="1600" dirty="0">
                        <a:solidFill>
                          <a:srgbClr val="000000"/>
                        </a:solidFill>
                        <a:latin typeface="Calibri"/>
                        <a:ea typeface="Calibri"/>
                        <a:cs typeface="Times New Roman"/>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400" b="1" dirty="0" smtClean="0"/>
                        <a:t>-</a:t>
                      </a:r>
                      <a:endParaRPr lang="en-US" sz="2400" b="1" dirty="0">
                        <a:solidFill>
                          <a:srgbClr val="000000"/>
                        </a:solidFill>
                        <a:latin typeface="Calibri"/>
                        <a:ea typeface="Calibri"/>
                        <a:cs typeface="Times New Roman"/>
                      </a:endParaRPr>
                    </a:p>
                  </a:txBody>
                  <a:tcPr marL="68580" marR="68580" marT="0" marB="0">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81000">
                <a:tc>
                  <a:txBody>
                    <a:bodyPr/>
                    <a:lstStyle/>
                    <a:p>
                      <a:pPr marL="0" marR="0" algn="ctr">
                        <a:lnSpc>
                          <a:spcPct val="115000"/>
                        </a:lnSpc>
                        <a:spcBef>
                          <a:spcPts val="0"/>
                        </a:spcBef>
                        <a:spcAft>
                          <a:spcPts val="0"/>
                        </a:spcAft>
                      </a:pPr>
                      <a:r>
                        <a:rPr lang="en-US" sz="1600" dirty="0"/>
                        <a:t>Events 100km</a:t>
                      </a:r>
                      <a:endParaRPr lang="en-US" sz="1600" dirty="0">
                        <a:solidFill>
                          <a:srgbClr val="000000"/>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dirty="0"/>
                        <a:t>0.316</a:t>
                      </a:r>
                      <a:endParaRPr lang="en-US" sz="1600" b="0" dirty="0">
                        <a:solidFill>
                          <a:srgbClr val="000000"/>
                        </a:solidFill>
                        <a:latin typeface="Calibri"/>
                        <a:ea typeface="Calibri"/>
                        <a:cs typeface="Times New Roman"/>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dirty="0"/>
                        <a:t>0.047</a:t>
                      </a:r>
                      <a:endParaRPr lang="en-US" sz="1600" dirty="0">
                        <a:solidFill>
                          <a:srgbClr val="000000"/>
                        </a:solidFill>
                        <a:latin typeface="Calibri"/>
                        <a:ea typeface="Calibri"/>
                        <a:cs typeface="Times New Roman"/>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400" b="1" dirty="0" smtClean="0"/>
                        <a:t>+</a:t>
                      </a:r>
                      <a:endParaRPr lang="en-US" sz="2400" b="1" dirty="0">
                        <a:solidFill>
                          <a:srgbClr val="000000"/>
                        </a:solidFill>
                        <a:latin typeface="Calibri"/>
                        <a:ea typeface="Calibri"/>
                        <a:cs typeface="Times New Roman"/>
                      </a:endParaRPr>
                    </a:p>
                  </a:txBody>
                  <a:tcPr marL="68580" marR="6858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183880" cy="1051560"/>
          </a:xfrm>
        </p:spPr>
        <p:txBody>
          <a:bodyPr/>
          <a:lstStyle/>
          <a:p>
            <a:r>
              <a:rPr lang="en-US" dirty="0" smtClean="0"/>
              <a:t>Outline	</a:t>
            </a:r>
            <a:endParaRPr lang="en-US" dirty="0"/>
          </a:p>
        </p:txBody>
      </p:sp>
      <p:sp>
        <p:nvSpPr>
          <p:cNvPr id="3" name="Content Placeholder 2"/>
          <p:cNvSpPr>
            <a:spLocks noGrp="1"/>
          </p:cNvSpPr>
          <p:nvPr>
            <p:ph idx="1"/>
          </p:nvPr>
        </p:nvSpPr>
        <p:spPr>
          <a:xfrm>
            <a:off x="304800" y="1409700"/>
            <a:ext cx="3962400" cy="4038600"/>
          </a:xfrm>
        </p:spPr>
        <p:txBody>
          <a:bodyPr>
            <a:normAutofit/>
          </a:bodyPr>
          <a:lstStyle/>
          <a:p>
            <a:r>
              <a:rPr lang="en-US" sz="3600" dirty="0" smtClean="0"/>
              <a:t>Background</a:t>
            </a:r>
          </a:p>
          <a:p>
            <a:r>
              <a:rPr lang="en-US" sz="3600" dirty="0" smtClean="0"/>
              <a:t>Introduction</a:t>
            </a:r>
          </a:p>
          <a:p>
            <a:r>
              <a:rPr lang="en-US" sz="3600" dirty="0" smtClean="0"/>
              <a:t>Methods</a:t>
            </a:r>
          </a:p>
          <a:p>
            <a:r>
              <a:rPr lang="en-US" sz="3600" dirty="0" smtClean="0"/>
              <a:t>Results and Interpretations</a:t>
            </a:r>
          </a:p>
          <a:p>
            <a:r>
              <a:rPr lang="en-US" sz="3600" dirty="0" smtClean="0"/>
              <a:t>Conclusion</a:t>
            </a:r>
          </a:p>
          <a:p>
            <a:r>
              <a:rPr lang="en-US" sz="3600" dirty="0" smtClean="0"/>
              <a:t>Final remarks</a:t>
            </a:r>
          </a:p>
          <a:p>
            <a:endParaRPr lang="en-US" dirty="0" smtClean="0"/>
          </a:p>
          <a:p>
            <a:endParaRPr lang="en-US" dirty="0" smtClean="0"/>
          </a:p>
          <a:p>
            <a:pPr>
              <a:buNone/>
            </a:pPr>
            <a:endParaRPr lang="en-US" dirty="0" smtClean="0"/>
          </a:p>
        </p:txBody>
      </p:sp>
      <p:pic>
        <p:nvPicPr>
          <p:cNvPr id="1026" name="Picture 2" descr="C:\Users\vsosa\Documents\ACADEMIC\Panama\Field pics\113_1326.JPG"/>
          <p:cNvPicPr>
            <a:picLocks noChangeAspect="1" noChangeArrowheads="1"/>
          </p:cNvPicPr>
          <p:nvPr/>
        </p:nvPicPr>
        <p:blipFill>
          <a:blip r:embed="rId2" cstate="print"/>
          <a:srcRect/>
          <a:stretch>
            <a:fillRect/>
          </a:stretch>
        </p:blipFill>
        <p:spPr bwMode="auto">
          <a:xfrm>
            <a:off x="4114800" y="1638300"/>
            <a:ext cx="4775686" cy="3581400"/>
          </a:xfrm>
          <a:prstGeom prst="rect">
            <a:avLst/>
          </a:prstGeom>
          <a:noFill/>
        </p:spPr>
      </p:pic>
      <p:sp>
        <p:nvSpPr>
          <p:cNvPr id="5" name="TextBox 4"/>
          <p:cNvSpPr txBox="1"/>
          <p:nvPr/>
        </p:nvSpPr>
        <p:spPr>
          <a:xfrm>
            <a:off x="7315200" y="5181600"/>
            <a:ext cx="1905000" cy="261610"/>
          </a:xfrm>
          <a:prstGeom prst="rect">
            <a:avLst/>
          </a:prstGeom>
          <a:noFill/>
        </p:spPr>
        <p:txBody>
          <a:bodyPr wrap="square" rtlCol="0">
            <a:spAutoFit/>
          </a:bodyPr>
          <a:lstStyle/>
          <a:p>
            <a:r>
              <a:rPr lang="en-US" sz="1100" dirty="0" smtClean="0"/>
              <a:t>Photo credits: K. Nichols</a:t>
            </a:r>
            <a:endParaRPr lang="en-US" sz="11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vsosa\Documents\ACADEMIC\Panama\Seismic events_erosion.jpg"/>
          <p:cNvPicPr>
            <a:picLocks noGrp="1" noChangeAspect="1" noChangeArrowheads="1"/>
          </p:cNvPicPr>
          <p:nvPr>
            <p:ph idx="1"/>
          </p:nvPr>
        </p:nvPicPr>
        <p:blipFill>
          <a:blip r:embed="rId3" cstate="print"/>
          <a:srcRect t="2519"/>
          <a:stretch>
            <a:fillRect/>
          </a:stretch>
        </p:blipFill>
        <p:spPr bwMode="auto">
          <a:xfrm>
            <a:off x="393566" y="762000"/>
            <a:ext cx="8356869" cy="4777582"/>
          </a:xfrm>
          <a:prstGeom prst="rect">
            <a:avLst/>
          </a:prstGeom>
          <a:noFill/>
          <a:ln w="12700">
            <a:solidFill>
              <a:schemeClr val="tx1"/>
            </a:solidFill>
          </a:ln>
        </p:spPr>
      </p:pic>
      <p:pic>
        <p:nvPicPr>
          <p:cNvPr id="3" name="Picture 3" descr="C:\Users\vsosa\Documents\ACADEMIC\Panama\Thesis Figures\Seismic_quantification_v1.png"/>
          <p:cNvPicPr>
            <a:picLocks noChangeAspect="1" noChangeArrowheads="1"/>
          </p:cNvPicPr>
          <p:nvPr/>
        </p:nvPicPr>
        <p:blipFill>
          <a:blip r:embed="rId4" cstate="print"/>
          <a:srcRect l="14706" t="59091" r="22549" b="28030"/>
          <a:stretch>
            <a:fillRect/>
          </a:stretch>
        </p:blipFill>
        <p:spPr bwMode="auto">
          <a:xfrm>
            <a:off x="381000" y="5562600"/>
            <a:ext cx="3352800" cy="782240"/>
          </a:xfrm>
          <a:prstGeom prst="rect">
            <a:avLst/>
          </a:prstGeom>
          <a:noFill/>
          <a:ln w="9525">
            <a:solidFill>
              <a:schemeClr val="tx1"/>
            </a:solidFill>
          </a:ln>
        </p:spPr>
      </p:pic>
      <p:pic>
        <p:nvPicPr>
          <p:cNvPr id="6" name="Picture 3" descr="C:\Users\vsosa\Documents\ACADEMIC\Panama\Thesis Figures\Seismic_quantification_v1.png"/>
          <p:cNvPicPr>
            <a:picLocks noChangeAspect="1" noChangeArrowheads="1"/>
          </p:cNvPicPr>
          <p:nvPr/>
        </p:nvPicPr>
        <p:blipFill>
          <a:blip r:embed="rId5" cstate="print"/>
          <a:srcRect l="68860" t="30231" r="24292" b="62554"/>
          <a:stretch>
            <a:fillRect/>
          </a:stretch>
        </p:blipFill>
        <p:spPr bwMode="auto">
          <a:xfrm>
            <a:off x="8229600" y="838200"/>
            <a:ext cx="447040" cy="6096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0"/>
            <a:ext cx="8183880" cy="1051560"/>
          </a:xfrm>
        </p:spPr>
        <p:txBody>
          <a:bodyPr/>
          <a:lstStyle/>
          <a:p>
            <a:r>
              <a:rPr lang="en-US" dirty="0" smtClean="0"/>
              <a:t>Rio Felix</a:t>
            </a:r>
            <a:endParaRPr lang="en-US" dirty="0"/>
          </a:p>
        </p:txBody>
      </p:sp>
      <p:sp>
        <p:nvSpPr>
          <p:cNvPr id="3" name="Content Placeholder 2"/>
          <p:cNvSpPr>
            <a:spLocks noGrp="1"/>
          </p:cNvSpPr>
          <p:nvPr>
            <p:ph idx="1"/>
          </p:nvPr>
        </p:nvSpPr>
        <p:spPr>
          <a:xfrm>
            <a:off x="152400" y="1714500"/>
            <a:ext cx="3810000" cy="3429000"/>
          </a:xfrm>
        </p:spPr>
        <p:txBody>
          <a:bodyPr/>
          <a:lstStyle/>
          <a:p>
            <a:r>
              <a:rPr lang="en-US" dirty="0" smtClean="0"/>
              <a:t>Highest eroding basin of my study </a:t>
            </a:r>
          </a:p>
          <a:p>
            <a:pPr lvl="1"/>
            <a:r>
              <a:rPr lang="en-US" dirty="0" smtClean="0"/>
              <a:t>597 m/</a:t>
            </a:r>
            <a:r>
              <a:rPr lang="en-US" dirty="0" err="1" smtClean="0"/>
              <a:t>Myr</a:t>
            </a:r>
            <a:endParaRPr lang="en-US" dirty="0" smtClean="0"/>
          </a:p>
          <a:p>
            <a:r>
              <a:rPr lang="en-US" dirty="0" smtClean="0"/>
              <a:t>It is the only watershed that includes a volcanic structure (of the three in Panama)</a:t>
            </a:r>
          </a:p>
          <a:p>
            <a:pPr lvl="1">
              <a:buNone/>
            </a:pPr>
            <a:endParaRPr lang="en-US" dirty="0"/>
          </a:p>
        </p:txBody>
      </p:sp>
      <p:pic>
        <p:nvPicPr>
          <p:cNvPr id="1026" name="Picture 2" descr="C:\Users\vsosa\Documents\ACADEMIC\Panama\Thesis Figures\felix.png"/>
          <p:cNvPicPr>
            <a:picLocks noChangeAspect="1" noChangeArrowheads="1"/>
          </p:cNvPicPr>
          <p:nvPr/>
        </p:nvPicPr>
        <p:blipFill>
          <a:blip r:embed="rId3" cstate="print"/>
          <a:srcRect l="20588" t="36364" r="14706" b="31818"/>
          <a:stretch>
            <a:fillRect/>
          </a:stretch>
        </p:blipFill>
        <p:spPr bwMode="auto">
          <a:xfrm>
            <a:off x="4038600" y="1828800"/>
            <a:ext cx="5029200" cy="3200400"/>
          </a:xfrm>
          <a:prstGeom prst="rect">
            <a:avLst/>
          </a:prstGeom>
          <a:noFill/>
          <a:ln w="12700">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2000" fill="hold"/>
                                        <p:tgtEl>
                                          <p:spTgt spid="1026"/>
                                        </p:tgtEl>
                                        <p:attrNameLst>
                                          <p:attrName>ppt_x</p:attrName>
                                        </p:attrNameLst>
                                      </p:cBhvr>
                                      <p:tavLst>
                                        <p:tav tm="0">
                                          <p:val>
                                            <p:strVal val="#ppt_x"/>
                                          </p:val>
                                        </p:tav>
                                        <p:tav tm="100000">
                                          <p:val>
                                            <p:strVal val="#ppt_x"/>
                                          </p:val>
                                        </p:tav>
                                      </p:tavLst>
                                    </p:anim>
                                    <p:anim calcmode="lin" valueType="num">
                                      <p:cBhvr additive="base">
                                        <p:cTn id="8" dur="20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0"/>
            <a:ext cx="8183880" cy="1051560"/>
          </a:xfrm>
        </p:spPr>
        <p:txBody>
          <a:bodyPr/>
          <a:lstStyle/>
          <a:p>
            <a:r>
              <a:rPr lang="en-US" dirty="0" smtClean="0"/>
              <a:t>Tectonics</a:t>
            </a:r>
            <a:endParaRPr lang="en-US" dirty="0"/>
          </a:p>
        </p:txBody>
      </p:sp>
      <p:sp>
        <p:nvSpPr>
          <p:cNvPr id="3" name="Content Placeholder 2"/>
          <p:cNvSpPr>
            <a:spLocks noGrp="1"/>
          </p:cNvSpPr>
          <p:nvPr>
            <p:ph idx="1"/>
          </p:nvPr>
        </p:nvSpPr>
        <p:spPr>
          <a:xfrm>
            <a:off x="533400" y="1066800"/>
            <a:ext cx="8183880" cy="2060448"/>
          </a:xfrm>
        </p:spPr>
        <p:txBody>
          <a:bodyPr/>
          <a:lstStyle/>
          <a:p>
            <a:r>
              <a:rPr lang="en-US" dirty="0" smtClean="0"/>
              <a:t>Landslide frequency increases with seismic events, thus increasing erosion</a:t>
            </a:r>
          </a:p>
          <a:p>
            <a:r>
              <a:rPr lang="en-US" dirty="0" smtClean="0"/>
              <a:t>Rock uplift induced by tectonics</a:t>
            </a:r>
          </a:p>
          <a:p>
            <a:pPr lvl="1"/>
            <a:r>
              <a:rPr lang="en-US" dirty="0" err="1" smtClean="0"/>
              <a:t>Burica</a:t>
            </a:r>
            <a:r>
              <a:rPr lang="en-US" dirty="0" smtClean="0"/>
              <a:t> Peninsula uplifts at a rate of ~55mm/yr</a:t>
            </a:r>
            <a:endParaRPr lang="en-US" dirty="0"/>
          </a:p>
        </p:txBody>
      </p:sp>
      <p:grpSp>
        <p:nvGrpSpPr>
          <p:cNvPr id="7" name="Group 6"/>
          <p:cNvGrpSpPr/>
          <p:nvPr/>
        </p:nvGrpSpPr>
        <p:grpSpPr>
          <a:xfrm>
            <a:off x="1600200" y="2895600"/>
            <a:ext cx="5943600" cy="3919210"/>
            <a:chOff x="1600200" y="2895600"/>
            <a:chExt cx="5943600" cy="3919210"/>
          </a:xfrm>
        </p:grpSpPr>
        <p:pic>
          <p:nvPicPr>
            <p:cNvPr id="5" name="Picture 3" descr="C:\Users\vsosa\Documents\ACADEMIC\Panama\Camacho et al figure_v1.jpg"/>
            <p:cNvPicPr>
              <a:picLocks noChangeAspect="1" noChangeArrowheads="1"/>
            </p:cNvPicPr>
            <p:nvPr/>
          </p:nvPicPr>
          <p:blipFill>
            <a:blip r:embed="rId3" cstate="print"/>
            <a:srcRect/>
            <a:stretch>
              <a:fillRect/>
            </a:stretch>
          </p:blipFill>
          <p:spPr bwMode="auto">
            <a:xfrm>
              <a:off x="1600200" y="2895600"/>
              <a:ext cx="5791200" cy="3715279"/>
            </a:xfrm>
            <a:prstGeom prst="rect">
              <a:avLst/>
            </a:prstGeom>
            <a:noFill/>
            <a:ln w="6350">
              <a:solidFill>
                <a:schemeClr val="tx1"/>
              </a:solidFill>
            </a:ln>
          </p:spPr>
        </p:pic>
        <p:sp>
          <p:nvSpPr>
            <p:cNvPr id="6" name="TextBox 5"/>
            <p:cNvSpPr txBox="1"/>
            <p:nvPr/>
          </p:nvSpPr>
          <p:spPr>
            <a:xfrm>
              <a:off x="6096000" y="6553200"/>
              <a:ext cx="1447800" cy="261610"/>
            </a:xfrm>
            <a:prstGeom prst="rect">
              <a:avLst/>
            </a:prstGeom>
            <a:noFill/>
          </p:spPr>
          <p:txBody>
            <a:bodyPr wrap="square" rtlCol="0">
              <a:spAutoFit/>
            </a:bodyPr>
            <a:lstStyle/>
            <a:p>
              <a:r>
                <a:rPr lang="en-US" sz="1100" dirty="0" smtClean="0"/>
                <a:t>Camacho et al., 1997</a:t>
              </a:r>
              <a:endParaRPr lang="en-US" sz="11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0"/>
            <a:ext cx="8183880" cy="1051560"/>
          </a:xfrm>
        </p:spPr>
        <p:txBody>
          <a:bodyPr/>
          <a:lstStyle/>
          <a:p>
            <a:r>
              <a:rPr lang="en-US" dirty="0" smtClean="0"/>
              <a:t>Tropical cosmogenic studies</a:t>
            </a:r>
            <a:endParaRPr lang="en-US" dirty="0"/>
          </a:p>
        </p:txBody>
      </p:sp>
      <p:grpSp>
        <p:nvGrpSpPr>
          <p:cNvPr id="8" name="Group 7"/>
          <p:cNvGrpSpPr/>
          <p:nvPr/>
        </p:nvGrpSpPr>
        <p:grpSpPr>
          <a:xfrm>
            <a:off x="1828800" y="1371600"/>
            <a:ext cx="5486400" cy="4526280"/>
            <a:chOff x="4724400" y="1828800"/>
            <a:chExt cx="4343400" cy="4114800"/>
          </a:xfrm>
        </p:grpSpPr>
        <p:pic>
          <p:nvPicPr>
            <p:cNvPr id="6" name="Picture 5"/>
            <p:cNvPicPr/>
            <p:nvPr/>
          </p:nvPicPr>
          <p:blipFill>
            <a:blip r:embed="rId3" cstate="print"/>
            <a:srcRect/>
            <a:stretch>
              <a:fillRect/>
            </a:stretch>
          </p:blipFill>
          <p:spPr bwMode="auto">
            <a:xfrm>
              <a:off x="4724400" y="1828800"/>
              <a:ext cx="4192905" cy="3810000"/>
            </a:xfrm>
            <a:prstGeom prst="rect">
              <a:avLst/>
            </a:prstGeom>
            <a:noFill/>
            <a:ln w="9525">
              <a:noFill/>
              <a:miter lim="800000"/>
              <a:headEnd/>
              <a:tailEnd/>
            </a:ln>
          </p:spPr>
        </p:pic>
        <p:sp>
          <p:nvSpPr>
            <p:cNvPr id="7" name="TextBox 6"/>
            <p:cNvSpPr txBox="1"/>
            <p:nvPr/>
          </p:nvSpPr>
          <p:spPr>
            <a:xfrm>
              <a:off x="6858000" y="5635823"/>
              <a:ext cx="2209800" cy="307777"/>
            </a:xfrm>
            <a:prstGeom prst="rect">
              <a:avLst/>
            </a:prstGeom>
            <a:noFill/>
          </p:spPr>
          <p:txBody>
            <a:bodyPr wrap="square" rtlCol="0">
              <a:spAutoFit/>
            </a:bodyPr>
            <a:lstStyle/>
            <a:p>
              <a:r>
                <a:rPr lang="en-US" sz="1400" dirty="0" smtClean="0"/>
                <a:t>F=19.767, p&lt;0.005</a:t>
              </a:r>
              <a:endParaRPr lang="en-US" sz="14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0"/>
            <a:ext cx="8183880" cy="1051560"/>
          </a:xfrm>
        </p:spPr>
        <p:txBody>
          <a:bodyPr/>
          <a:lstStyle/>
          <a:p>
            <a:r>
              <a:rPr lang="en-US" dirty="0" smtClean="0"/>
              <a:t>Tropical cosmogenic studies</a:t>
            </a:r>
            <a:endParaRPr lang="en-US" dirty="0"/>
          </a:p>
        </p:txBody>
      </p:sp>
      <p:graphicFrame>
        <p:nvGraphicFramePr>
          <p:cNvPr id="9" name="Table 8"/>
          <p:cNvGraphicFramePr>
            <a:graphicFrameLocks noGrp="1"/>
          </p:cNvGraphicFramePr>
          <p:nvPr/>
        </p:nvGraphicFramePr>
        <p:xfrm>
          <a:off x="685800" y="2133600"/>
          <a:ext cx="7772402" cy="2789496"/>
        </p:xfrm>
        <a:graphic>
          <a:graphicData uri="http://schemas.openxmlformats.org/drawingml/2006/table">
            <a:tbl>
              <a:tblPr firstRow="1" bandRow="1">
                <a:tableStyleId>{073A0DAA-6AF3-43AB-8588-CEC1D06C72B9}</a:tableStyleId>
              </a:tblPr>
              <a:tblGrid>
                <a:gridCol w="1423115"/>
                <a:gridCol w="1313646"/>
                <a:gridCol w="1642057"/>
                <a:gridCol w="1751527"/>
                <a:gridCol w="1642057"/>
              </a:tblGrid>
              <a:tr h="609600">
                <a:tc>
                  <a:txBody>
                    <a:bodyPr/>
                    <a:lstStyle/>
                    <a:p>
                      <a:pPr marL="0" marR="0">
                        <a:lnSpc>
                          <a:spcPct val="115000"/>
                        </a:lnSpc>
                        <a:spcBef>
                          <a:spcPts val="0"/>
                        </a:spcBef>
                        <a:spcAft>
                          <a:spcPts val="0"/>
                        </a:spcAft>
                      </a:pPr>
                      <a:r>
                        <a:rPr lang="en-US" sz="1200" dirty="0"/>
                        <a:t>Country</a:t>
                      </a:r>
                      <a:endParaRPr lang="en-US" sz="12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1200" dirty="0" smtClean="0"/>
                        <a:t>Average Erosion </a:t>
                      </a:r>
                      <a:r>
                        <a:rPr lang="en-US" sz="1200" dirty="0"/>
                        <a:t>rates </a:t>
                      </a:r>
                      <a:r>
                        <a:rPr lang="en-US" sz="1100" dirty="0" smtClean="0"/>
                        <a:t>(</a:t>
                      </a:r>
                      <a:r>
                        <a:rPr lang="en-US" sz="1100" dirty="0"/>
                        <a:t>m/</a:t>
                      </a:r>
                      <a:r>
                        <a:rPr lang="en-US" sz="1100" dirty="0" err="1"/>
                        <a:t>Myr</a:t>
                      </a:r>
                      <a:r>
                        <a:rPr lang="en-US" sz="1100" dirty="0"/>
                        <a:t>)</a:t>
                      </a:r>
                      <a:endParaRPr lang="en-US" sz="1200" dirty="0">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1200" dirty="0"/>
                        <a:t>Peak Ground Acceleration </a:t>
                      </a:r>
                      <a:r>
                        <a:rPr lang="en-US" sz="1100" dirty="0"/>
                        <a:t>(g)</a:t>
                      </a:r>
                      <a:endParaRPr lang="en-US" sz="1200" dirty="0">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1200" dirty="0"/>
                        <a:t>Temperature </a:t>
                      </a:r>
                      <a:r>
                        <a:rPr lang="en-US" sz="1100" dirty="0"/>
                        <a:t>(°C)</a:t>
                      </a:r>
                      <a:endParaRPr lang="en-US" sz="1200" dirty="0">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1200" dirty="0"/>
                        <a:t>Precipitation  </a:t>
                      </a:r>
                      <a:r>
                        <a:rPr lang="en-US" sz="1100" dirty="0"/>
                        <a:t>(mm)</a:t>
                      </a:r>
                      <a:endParaRPr lang="en-US" sz="1200" dirty="0">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544974">
                <a:tc>
                  <a:txBody>
                    <a:bodyPr/>
                    <a:lstStyle/>
                    <a:p>
                      <a:pPr marL="0" marR="0">
                        <a:lnSpc>
                          <a:spcPct val="115000"/>
                        </a:lnSpc>
                        <a:spcBef>
                          <a:spcPts val="0"/>
                        </a:spcBef>
                        <a:spcAft>
                          <a:spcPts val="0"/>
                        </a:spcAft>
                      </a:pPr>
                      <a:r>
                        <a:rPr lang="en-US" sz="1200"/>
                        <a:t>Panama (n=40)</a:t>
                      </a:r>
                      <a:endParaRPr lang="en-US" sz="12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1600" dirty="0"/>
                        <a:t>218</a:t>
                      </a:r>
                      <a:endParaRPr lang="en-US" sz="16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t>2.29</a:t>
                      </a:r>
                      <a:endParaRPr lang="en-US" sz="160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t>24.4</a:t>
                      </a:r>
                      <a:endParaRPr lang="en-US" sz="16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t>2796</a:t>
                      </a:r>
                      <a:endParaRPr lang="en-US" sz="1600" dirty="0">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r>
              <a:tr h="544974">
                <a:tc>
                  <a:txBody>
                    <a:bodyPr/>
                    <a:lstStyle/>
                    <a:p>
                      <a:pPr marL="0" marR="0">
                        <a:lnSpc>
                          <a:spcPct val="115000"/>
                        </a:lnSpc>
                        <a:spcBef>
                          <a:spcPts val="0"/>
                        </a:spcBef>
                        <a:spcAft>
                          <a:spcPts val="0"/>
                        </a:spcAft>
                      </a:pPr>
                      <a:r>
                        <a:rPr lang="en-US" sz="1200"/>
                        <a:t>Puerto Rico (n= 24)</a:t>
                      </a:r>
                      <a:endParaRPr lang="en-US" sz="12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1600" dirty="0"/>
                        <a:t>60.9</a:t>
                      </a:r>
                      <a:endParaRPr lang="en-US" sz="16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t>1.88</a:t>
                      </a:r>
                      <a:endParaRPr lang="en-US" sz="16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t>21.2</a:t>
                      </a:r>
                      <a:endParaRPr lang="en-US" sz="16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t>2733</a:t>
                      </a:r>
                      <a:endParaRPr lang="en-US" sz="1600" dirty="0">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r>
              <a:tr h="544974">
                <a:tc>
                  <a:txBody>
                    <a:bodyPr/>
                    <a:lstStyle/>
                    <a:p>
                      <a:pPr marL="0" marR="0">
                        <a:lnSpc>
                          <a:spcPct val="115000"/>
                        </a:lnSpc>
                        <a:spcBef>
                          <a:spcPts val="0"/>
                        </a:spcBef>
                        <a:spcAft>
                          <a:spcPts val="0"/>
                        </a:spcAft>
                      </a:pPr>
                      <a:r>
                        <a:rPr lang="en-US" sz="1200" dirty="0"/>
                        <a:t>Madagascar (n=4)</a:t>
                      </a:r>
                      <a:endParaRPr lang="en-US" sz="12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1600"/>
                        <a:t>18.1 </a:t>
                      </a:r>
                      <a:endParaRPr lang="en-US" sz="160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t>0.36</a:t>
                      </a:r>
                      <a:endParaRPr lang="en-US" sz="160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t>20.2</a:t>
                      </a:r>
                      <a:endParaRPr lang="en-US" sz="1600" dirty="0">
                        <a:latin typeface="Calibri"/>
                        <a:ea typeface="Calibri"/>
                        <a:cs typeface="Times New Roman"/>
                      </a:endParaRPr>
                    </a:p>
                  </a:txBody>
                  <a:tcPr marL="68580" marR="68580" marT="0" marB="0"/>
                </a:tc>
                <a:tc>
                  <a:txBody>
                    <a:bodyPr/>
                    <a:lstStyle/>
                    <a:p>
                      <a:pPr marL="0" marR="0" indent="0">
                        <a:lnSpc>
                          <a:spcPct val="115000"/>
                        </a:lnSpc>
                        <a:spcBef>
                          <a:spcPts val="0"/>
                        </a:spcBef>
                        <a:spcAft>
                          <a:spcPts val="0"/>
                        </a:spcAft>
                      </a:pPr>
                      <a:r>
                        <a:rPr lang="en-US" sz="1600" dirty="0" smtClean="0"/>
                        <a:t>1135</a:t>
                      </a:r>
                      <a:endParaRPr lang="en-US" sz="1600" dirty="0">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r>
              <a:tr h="544974">
                <a:tc>
                  <a:txBody>
                    <a:bodyPr/>
                    <a:lstStyle/>
                    <a:p>
                      <a:pPr marL="0" marR="0">
                        <a:lnSpc>
                          <a:spcPct val="115000"/>
                        </a:lnSpc>
                        <a:spcBef>
                          <a:spcPts val="0"/>
                        </a:spcBef>
                        <a:spcAft>
                          <a:spcPts val="0"/>
                        </a:spcAft>
                      </a:pPr>
                      <a:r>
                        <a:rPr lang="en-US" sz="1200" dirty="0"/>
                        <a:t>Sri Lanka (n=16)</a:t>
                      </a:r>
                      <a:endParaRPr lang="en-US" sz="12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t>13.9</a:t>
                      </a:r>
                      <a:endParaRPr lang="en-US" sz="1600" dirty="0">
                        <a:latin typeface="Calibri"/>
                        <a:ea typeface="Calibri"/>
                        <a:cs typeface="Times New Roman"/>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t>0.06</a:t>
                      </a:r>
                      <a:endParaRPr lang="en-US" sz="1600" dirty="0">
                        <a:latin typeface="Calibri"/>
                        <a:ea typeface="Calibri"/>
                        <a:cs typeface="Times New Roman"/>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smtClean="0"/>
                        <a:t>19.2</a:t>
                      </a:r>
                      <a:endParaRPr lang="en-US" sz="1600" dirty="0">
                        <a:latin typeface="Calibri"/>
                        <a:ea typeface="Calibri"/>
                        <a:cs typeface="Times New Roman"/>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smtClean="0"/>
                        <a:t>2480</a:t>
                      </a:r>
                      <a:endParaRPr lang="en-US" sz="1600" dirty="0">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50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3"/>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cstate="print"/>
          <a:srcRect l="1493"/>
          <a:stretch>
            <a:fillRect/>
          </a:stretch>
        </p:blipFill>
        <p:spPr bwMode="auto">
          <a:xfrm>
            <a:off x="5410200" y="3581400"/>
            <a:ext cx="3581400" cy="3124200"/>
          </a:xfrm>
          <a:prstGeom prst="rect">
            <a:avLst/>
          </a:prstGeom>
          <a:noFill/>
          <a:ln w="9525">
            <a:noFill/>
            <a:miter lim="800000"/>
            <a:headEnd/>
            <a:tailEnd/>
          </a:ln>
        </p:spPr>
      </p:pic>
      <p:sp>
        <p:nvSpPr>
          <p:cNvPr id="9" name="Title 8"/>
          <p:cNvSpPr>
            <a:spLocks noGrp="1"/>
          </p:cNvSpPr>
          <p:nvPr>
            <p:ph type="title"/>
          </p:nvPr>
        </p:nvSpPr>
        <p:spPr>
          <a:xfrm>
            <a:off x="457200" y="-152400"/>
            <a:ext cx="8229600" cy="1143000"/>
          </a:xfrm>
        </p:spPr>
        <p:txBody>
          <a:bodyPr/>
          <a:lstStyle/>
          <a:p>
            <a:r>
              <a:rPr lang="en-US" dirty="0" smtClean="0"/>
              <a:t>Regional scale analysis</a:t>
            </a:r>
            <a:endParaRPr lang="en-US" dirty="0"/>
          </a:p>
        </p:txBody>
      </p:sp>
      <p:graphicFrame>
        <p:nvGraphicFramePr>
          <p:cNvPr id="12" name="Table 11"/>
          <p:cNvGraphicFramePr>
            <a:graphicFrameLocks noGrp="1"/>
          </p:cNvGraphicFramePr>
          <p:nvPr/>
        </p:nvGraphicFramePr>
        <p:xfrm>
          <a:off x="228600" y="3886200"/>
          <a:ext cx="4953000" cy="2286000"/>
        </p:xfrm>
        <a:graphic>
          <a:graphicData uri="http://schemas.openxmlformats.org/drawingml/2006/table">
            <a:tbl>
              <a:tblPr firstRow="1" bandRow="1">
                <a:tableStyleId>{073A0DAA-6AF3-43AB-8588-CEC1D06C72B9}</a:tableStyleId>
              </a:tblPr>
              <a:tblGrid>
                <a:gridCol w="1524000"/>
                <a:gridCol w="1600200"/>
                <a:gridCol w="1828800"/>
              </a:tblGrid>
              <a:tr h="381000">
                <a:tc>
                  <a:txBody>
                    <a:bodyPr/>
                    <a:lstStyle/>
                    <a:p>
                      <a:pPr marL="0" marR="0" algn="ctr">
                        <a:lnSpc>
                          <a:spcPct val="115000"/>
                        </a:lnSpc>
                        <a:spcBef>
                          <a:spcPts val="0"/>
                        </a:spcBef>
                        <a:spcAft>
                          <a:spcPts val="0"/>
                        </a:spcAft>
                      </a:pPr>
                      <a:r>
                        <a:rPr lang="en-US" sz="1100" b="1" dirty="0">
                          <a:solidFill>
                            <a:schemeClr val="bg1"/>
                          </a:solidFill>
                          <a:latin typeface="Times New Roman"/>
                          <a:ea typeface="Calibri"/>
                          <a:cs typeface="Times New Roman"/>
                        </a:rPr>
                        <a:t>Region</a:t>
                      </a:r>
                      <a:endParaRPr lang="en-US" sz="1100" dirty="0">
                        <a:solidFill>
                          <a:schemeClr val="bg1"/>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100" b="1" dirty="0">
                          <a:solidFill>
                            <a:schemeClr val="bg1"/>
                          </a:solidFill>
                          <a:latin typeface="Times New Roman"/>
                          <a:ea typeface="Calibri"/>
                          <a:cs typeface="Times New Roman"/>
                        </a:rPr>
                        <a:t>Average erosion rate </a:t>
                      </a:r>
                      <a:r>
                        <a:rPr lang="en-US" sz="900" b="1" dirty="0">
                          <a:solidFill>
                            <a:schemeClr val="bg1"/>
                          </a:solidFill>
                          <a:latin typeface="Times New Roman"/>
                          <a:ea typeface="Calibri"/>
                          <a:cs typeface="Times New Roman"/>
                        </a:rPr>
                        <a:t>(m/</a:t>
                      </a:r>
                      <a:r>
                        <a:rPr lang="en-US" sz="900" b="1" dirty="0" err="1">
                          <a:solidFill>
                            <a:schemeClr val="bg1"/>
                          </a:solidFill>
                          <a:latin typeface="Times New Roman"/>
                          <a:ea typeface="Calibri"/>
                          <a:cs typeface="Times New Roman"/>
                        </a:rPr>
                        <a:t>Myr</a:t>
                      </a:r>
                      <a:r>
                        <a:rPr lang="en-US" sz="900" b="1" dirty="0">
                          <a:solidFill>
                            <a:schemeClr val="bg1"/>
                          </a:solidFill>
                          <a:latin typeface="Times New Roman"/>
                          <a:ea typeface="Calibri"/>
                          <a:cs typeface="Times New Roman"/>
                        </a:rPr>
                        <a:t>)</a:t>
                      </a:r>
                      <a:endParaRPr lang="en-US" sz="1100" dirty="0">
                        <a:solidFill>
                          <a:schemeClr val="bg1"/>
                        </a:solidFill>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100" b="1" dirty="0">
                          <a:solidFill>
                            <a:schemeClr val="bg1"/>
                          </a:solidFill>
                          <a:latin typeface="Times New Roman"/>
                          <a:ea typeface="Calibri"/>
                          <a:cs typeface="Times New Roman"/>
                        </a:rPr>
                        <a:t>Average area</a:t>
                      </a:r>
                      <a:endParaRPr lang="en-US" sz="1100" dirty="0">
                        <a:solidFill>
                          <a:schemeClr val="bg1"/>
                        </a:solidFill>
                        <a:latin typeface="Calibri"/>
                        <a:ea typeface="Calibri"/>
                        <a:cs typeface="Times New Roman"/>
                      </a:endParaRPr>
                    </a:p>
                    <a:p>
                      <a:pPr marL="0" marR="0" algn="ctr">
                        <a:lnSpc>
                          <a:spcPct val="115000"/>
                        </a:lnSpc>
                        <a:spcBef>
                          <a:spcPts val="0"/>
                        </a:spcBef>
                        <a:spcAft>
                          <a:spcPts val="0"/>
                        </a:spcAft>
                      </a:pPr>
                      <a:r>
                        <a:rPr lang="en-US" sz="900" b="1" dirty="0">
                          <a:solidFill>
                            <a:schemeClr val="bg1"/>
                          </a:solidFill>
                          <a:latin typeface="Times New Roman"/>
                          <a:ea typeface="Calibri"/>
                          <a:cs typeface="Times New Roman"/>
                        </a:rPr>
                        <a:t>(km</a:t>
                      </a:r>
                      <a:r>
                        <a:rPr lang="en-US" sz="900" b="1" baseline="30000" dirty="0">
                          <a:solidFill>
                            <a:schemeClr val="bg1"/>
                          </a:solidFill>
                          <a:latin typeface="Times New Roman"/>
                          <a:ea typeface="Calibri"/>
                          <a:cs typeface="Times New Roman"/>
                        </a:rPr>
                        <a:t>2</a:t>
                      </a:r>
                      <a:r>
                        <a:rPr lang="en-US" sz="900" b="1" dirty="0">
                          <a:solidFill>
                            <a:schemeClr val="bg1"/>
                          </a:solidFill>
                          <a:latin typeface="Times New Roman"/>
                          <a:ea typeface="Calibri"/>
                          <a:cs typeface="Times New Roman"/>
                        </a:rPr>
                        <a:t>)</a:t>
                      </a:r>
                      <a:endParaRPr lang="en-US" sz="1100" dirty="0">
                        <a:solidFill>
                          <a:schemeClr val="bg1"/>
                        </a:solidFill>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81000">
                <a:tc>
                  <a:txBody>
                    <a:bodyPr/>
                    <a:lstStyle/>
                    <a:p>
                      <a:pPr marL="0" marR="0" algn="ctr">
                        <a:lnSpc>
                          <a:spcPct val="115000"/>
                        </a:lnSpc>
                        <a:spcBef>
                          <a:spcPts val="0"/>
                        </a:spcBef>
                        <a:spcAft>
                          <a:spcPts val="0"/>
                        </a:spcAft>
                      </a:pPr>
                      <a:r>
                        <a:rPr lang="en-US" sz="1100">
                          <a:solidFill>
                            <a:srgbClr val="000000"/>
                          </a:solidFill>
                          <a:latin typeface="Times New Roman"/>
                          <a:ea typeface="Calibri"/>
                          <a:cs typeface="Times New Roman"/>
                        </a:rPr>
                        <a:t>Southwestern (n= 3)</a:t>
                      </a:r>
                      <a:endParaRPr lang="en-US" sz="1100">
                        <a:solidFill>
                          <a:srgbClr val="000000"/>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ctr">
                        <a:lnSpc>
                          <a:spcPct val="115000"/>
                        </a:lnSpc>
                        <a:spcBef>
                          <a:spcPts val="0"/>
                        </a:spcBef>
                        <a:spcAft>
                          <a:spcPts val="0"/>
                        </a:spcAft>
                      </a:pPr>
                      <a:r>
                        <a:rPr lang="en-US" sz="1100" dirty="0">
                          <a:solidFill>
                            <a:srgbClr val="000000"/>
                          </a:solidFill>
                          <a:latin typeface="Times New Roman"/>
                          <a:ea typeface="Calibri"/>
                          <a:cs typeface="Times New Roman"/>
                        </a:rPr>
                        <a:t>444 ± 70</a:t>
                      </a:r>
                      <a:endParaRPr lang="en-US" sz="1100" dirty="0">
                        <a:solidFill>
                          <a:srgbClr val="000000"/>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dirty="0">
                          <a:solidFill>
                            <a:srgbClr val="000000"/>
                          </a:solidFill>
                          <a:latin typeface="Times New Roman"/>
                          <a:ea typeface="Calibri"/>
                          <a:cs typeface="Times New Roman"/>
                        </a:rPr>
                        <a:t>34.2 ± 27.8</a:t>
                      </a:r>
                      <a:endParaRPr lang="en-US" sz="1100" dirty="0">
                        <a:solidFill>
                          <a:srgbClr val="000000"/>
                        </a:solidFill>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r>
              <a:tr h="381000">
                <a:tc>
                  <a:txBody>
                    <a:bodyPr/>
                    <a:lstStyle/>
                    <a:p>
                      <a:pPr marL="0" marR="0" algn="ctr">
                        <a:lnSpc>
                          <a:spcPct val="115000"/>
                        </a:lnSpc>
                        <a:spcBef>
                          <a:spcPts val="0"/>
                        </a:spcBef>
                        <a:spcAft>
                          <a:spcPts val="0"/>
                        </a:spcAft>
                      </a:pPr>
                      <a:r>
                        <a:rPr lang="en-US" sz="1100">
                          <a:solidFill>
                            <a:srgbClr val="000000"/>
                          </a:solidFill>
                          <a:latin typeface="Times New Roman"/>
                          <a:ea typeface="Calibri"/>
                          <a:cs typeface="Times New Roman"/>
                        </a:rPr>
                        <a:t>Northwestern (n= 5)</a:t>
                      </a:r>
                      <a:endParaRPr lang="en-US" sz="1100">
                        <a:solidFill>
                          <a:srgbClr val="000000"/>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ctr">
                        <a:lnSpc>
                          <a:spcPct val="115000"/>
                        </a:lnSpc>
                        <a:spcBef>
                          <a:spcPts val="0"/>
                        </a:spcBef>
                        <a:spcAft>
                          <a:spcPts val="0"/>
                        </a:spcAft>
                      </a:pPr>
                      <a:r>
                        <a:rPr lang="en-US" sz="1100" dirty="0">
                          <a:solidFill>
                            <a:srgbClr val="000000"/>
                          </a:solidFill>
                          <a:latin typeface="Times New Roman"/>
                          <a:ea typeface="Calibri"/>
                          <a:cs typeface="Times New Roman"/>
                        </a:rPr>
                        <a:t>200 ± 77</a:t>
                      </a:r>
                      <a:endParaRPr lang="en-US" sz="1100" dirty="0">
                        <a:solidFill>
                          <a:srgbClr val="000000"/>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solidFill>
                            <a:srgbClr val="000000"/>
                          </a:solidFill>
                          <a:latin typeface="Times New Roman"/>
                          <a:ea typeface="Calibri"/>
                          <a:cs typeface="Times New Roman"/>
                        </a:rPr>
                        <a:t>476 ± 752</a:t>
                      </a:r>
                      <a:endParaRPr lang="en-US" sz="1100">
                        <a:solidFill>
                          <a:srgbClr val="000000"/>
                        </a:solidFill>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r>
              <a:tr h="381000">
                <a:tc>
                  <a:txBody>
                    <a:bodyPr/>
                    <a:lstStyle/>
                    <a:p>
                      <a:pPr marL="0" marR="0" algn="ctr">
                        <a:lnSpc>
                          <a:spcPct val="115000"/>
                        </a:lnSpc>
                        <a:spcBef>
                          <a:spcPts val="0"/>
                        </a:spcBef>
                        <a:spcAft>
                          <a:spcPts val="0"/>
                        </a:spcAft>
                      </a:pPr>
                      <a:r>
                        <a:rPr lang="en-US" sz="1100">
                          <a:solidFill>
                            <a:srgbClr val="000000"/>
                          </a:solidFill>
                          <a:latin typeface="Times New Roman"/>
                          <a:ea typeface="Calibri"/>
                          <a:cs typeface="Times New Roman"/>
                        </a:rPr>
                        <a:t>Central (n= 7)</a:t>
                      </a:r>
                      <a:endParaRPr lang="en-US" sz="1100">
                        <a:solidFill>
                          <a:srgbClr val="000000"/>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ctr">
                        <a:lnSpc>
                          <a:spcPct val="115000"/>
                        </a:lnSpc>
                        <a:spcBef>
                          <a:spcPts val="0"/>
                        </a:spcBef>
                        <a:spcAft>
                          <a:spcPts val="0"/>
                        </a:spcAft>
                      </a:pPr>
                      <a:r>
                        <a:rPr lang="en-US" sz="1100" dirty="0">
                          <a:solidFill>
                            <a:srgbClr val="000000"/>
                          </a:solidFill>
                          <a:latin typeface="Times New Roman"/>
                          <a:ea typeface="Calibri"/>
                          <a:cs typeface="Times New Roman"/>
                        </a:rPr>
                        <a:t>153 ± 199</a:t>
                      </a:r>
                      <a:endParaRPr lang="en-US" sz="1100" dirty="0">
                        <a:solidFill>
                          <a:srgbClr val="000000"/>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solidFill>
                            <a:srgbClr val="000000"/>
                          </a:solidFill>
                          <a:latin typeface="Times New Roman"/>
                          <a:ea typeface="Calibri"/>
                          <a:cs typeface="Times New Roman"/>
                        </a:rPr>
                        <a:t>783 ± 815</a:t>
                      </a:r>
                      <a:endParaRPr lang="en-US" sz="1100">
                        <a:solidFill>
                          <a:srgbClr val="000000"/>
                        </a:solidFill>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r>
              <a:tr h="381000">
                <a:tc>
                  <a:txBody>
                    <a:bodyPr/>
                    <a:lstStyle/>
                    <a:p>
                      <a:pPr marL="0" marR="0" algn="ctr">
                        <a:lnSpc>
                          <a:spcPct val="115000"/>
                        </a:lnSpc>
                        <a:spcBef>
                          <a:spcPts val="0"/>
                        </a:spcBef>
                        <a:spcAft>
                          <a:spcPts val="0"/>
                        </a:spcAft>
                      </a:pPr>
                      <a:r>
                        <a:rPr lang="en-US" sz="1100">
                          <a:solidFill>
                            <a:srgbClr val="000000"/>
                          </a:solidFill>
                          <a:latin typeface="Times New Roman"/>
                          <a:ea typeface="Calibri"/>
                          <a:cs typeface="Times New Roman"/>
                        </a:rPr>
                        <a:t>Central-eastern (n= 8)</a:t>
                      </a:r>
                      <a:endParaRPr lang="en-US" sz="1100">
                        <a:solidFill>
                          <a:srgbClr val="000000"/>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ctr">
                        <a:lnSpc>
                          <a:spcPct val="115000"/>
                        </a:lnSpc>
                        <a:spcBef>
                          <a:spcPts val="0"/>
                        </a:spcBef>
                        <a:spcAft>
                          <a:spcPts val="0"/>
                        </a:spcAft>
                      </a:pPr>
                      <a:r>
                        <a:rPr lang="en-US" sz="1100" dirty="0">
                          <a:solidFill>
                            <a:srgbClr val="000000"/>
                          </a:solidFill>
                          <a:latin typeface="Times New Roman"/>
                          <a:ea typeface="Calibri"/>
                          <a:cs typeface="Times New Roman"/>
                        </a:rPr>
                        <a:t>103 ± 77</a:t>
                      </a:r>
                      <a:endParaRPr lang="en-US" sz="1100" dirty="0">
                        <a:solidFill>
                          <a:srgbClr val="000000"/>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dirty="0">
                          <a:solidFill>
                            <a:srgbClr val="000000"/>
                          </a:solidFill>
                          <a:latin typeface="Times New Roman"/>
                          <a:ea typeface="Calibri"/>
                          <a:cs typeface="Times New Roman"/>
                        </a:rPr>
                        <a:t>142 ± 141</a:t>
                      </a:r>
                      <a:endParaRPr lang="en-US" sz="1100" dirty="0">
                        <a:solidFill>
                          <a:srgbClr val="000000"/>
                        </a:solidFill>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r>
              <a:tr h="381000">
                <a:tc>
                  <a:txBody>
                    <a:bodyPr/>
                    <a:lstStyle/>
                    <a:p>
                      <a:pPr marL="0" marR="0" algn="ctr">
                        <a:lnSpc>
                          <a:spcPct val="115000"/>
                        </a:lnSpc>
                        <a:spcBef>
                          <a:spcPts val="0"/>
                        </a:spcBef>
                        <a:spcAft>
                          <a:spcPts val="0"/>
                        </a:spcAft>
                      </a:pPr>
                      <a:r>
                        <a:rPr lang="en-US" sz="1100" dirty="0">
                          <a:solidFill>
                            <a:srgbClr val="000000"/>
                          </a:solidFill>
                          <a:latin typeface="Times New Roman"/>
                          <a:ea typeface="Calibri"/>
                          <a:cs typeface="Times New Roman"/>
                        </a:rPr>
                        <a:t>Eastern (n= 17)</a:t>
                      </a:r>
                      <a:endParaRPr lang="en-US" sz="1100" dirty="0">
                        <a:solidFill>
                          <a:srgbClr val="000000"/>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latin typeface="Times New Roman"/>
                          <a:ea typeface="Calibri"/>
                          <a:cs typeface="Times New Roman"/>
                        </a:rPr>
                        <a:t>264 ± 151</a:t>
                      </a:r>
                      <a:endParaRPr lang="en-US" sz="1100" dirty="0">
                        <a:solidFill>
                          <a:srgbClr val="000000"/>
                        </a:solidFill>
                        <a:latin typeface="Calibri"/>
                        <a:ea typeface="Calibri"/>
                        <a:cs typeface="Times New Roman"/>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latin typeface="Times New Roman"/>
                          <a:ea typeface="Calibri"/>
                          <a:cs typeface="Times New Roman"/>
                        </a:rPr>
                        <a:t>84 ± 64</a:t>
                      </a:r>
                      <a:endParaRPr lang="en-US" sz="1100" dirty="0">
                        <a:solidFill>
                          <a:srgbClr val="000000"/>
                        </a:solidFill>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pic>
        <p:nvPicPr>
          <p:cNvPr id="2067" name="Picture 19"/>
          <p:cNvPicPr preferRelativeResize="0">
            <a:picLocks noChangeArrowheads="1"/>
          </p:cNvPicPr>
          <p:nvPr/>
        </p:nvPicPr>
        <p:blipFill>
          <a:blip r:embed="rId4" cstate="print"/>
          <a:srcRect l="3141" t="6337" r="3141" b="4943"/>
          <a:stretch>
            <a:fillRect/>
          </a:stretch>
        </p:blipFill>
        <p:spPr bwMode="auto">
          <a:xfrm>
            <a:off x="1752600" y="1219200"/>
            <a:ext cx="5638800" cy="2133600"/>
          </a:xfrm>
          <a:prstGeom prst="rect">
            <a:avLst/>
          </a:prstGeom>
          <a:noFill/>
          <a:ln w="9525">
            <a:solidFill>
              <a:schemeClr val="tx1"/>
            </a:solidFill>
          </a:ln>
        </p:spPr>
      </p:pic>
      <p:grpSp>
        <p:nvGrpSpPr>
          <p:cNvPr id="2068" name="Group 20"/>
          <p:cNvGrpSpPr>
            <a:grpSpLocks/>
          </p:cNvGrpSpPr>
          <p:nvPr/>
        </p:nvGrpSpPr>
        <p:grpSpPr bwMode="auto">
          <a:xfrm>
            <a:off x="1905000" y="2133600"/>
            <a:ext cx="914399" cy="457200"/>
            <a:chOff x="3375" y="5076"/>
            <a:chExt cx="1842" cy="899"/>
          </a:xfrm>
        </p:grpSpPr>
        <p:sp>
          <p:nvSpPr>
            <p:cNvPr id="2069" name="Rectangle 21"/>
            <p:cNvSpPr>
              <a:spLocks noChangeArrowheads="1"/>
            </p:cNvSpPr>
            <p:nvPr/>
          </p:nvSpPr>
          <p:spPr bwMode="auto">
            <a:xfrm>
              <a:off x="3836" y="5076"/>
              <a:ext cx="536" cy="419"/>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70" name="Text Box 22"/>
            <p:cNvSpPr txBox="1">
              <a:spLocks noChangeArrowheads="1"/>
            </p:cNvSpPr>
            <p:nvPr/>
          </p:nvSpPr>
          <p:spPr bwMode="auto">
            <a:xfrm>
              <a:off x="3375" y="5456"/>
              <a:ext cx="1842" cy="51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cs typeface="Arial" pitchFamily="34" charset="0"/>
                </a:rPr>
                <a:t>Southwest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2071" name="Group 23"/>
          <p:cNvGrpSpPr>
            <a:grpSpLocks/>
          </p:cNvGrpSpPr>
          <p:nvPr/>
        </p:nvGrpSpPr>
        <p:grpSpPr bwMode="auto">
          <a:xfrm>
            <a:off x="2209800" y="1295400"/>
            <a:ext cx="1066800" cy="735012"/>
            <a:chOff x="3817" y="3169"/>
            <a:chExt cx="1842" cy="1422"/>
          </a:xfrm>
        </p:grpSpPr>
        <p:sp>
          <p:nvSpPr>
            <p:cNvPr id="2072" name="Rectangle 24"/>
            <p:cNvSpPr>
              <a:spLocks noChangeArrowheads="1"/>
            </p:cNvSpPr>
            <p:nvPr/>
          </p:nvSpPr>
          <p:spPr bwMode="auto">
            <a:xfrm>
              <a:off x="3970" y="3603"/>
              <a:ext cx="1223" cy="988"/>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73" name="Text Box 25"/>
            <p:cNvSpPr txBox="1">
              <a:spLocks noChangeArrowheads="1"/>
            </p:cNvSpPr>
            <p:nvPr/>
          </p:nvSpPr>
          <p:spPr bwMode="auto">
            <a:xfrm>
              <a:off x="3817" y="3169"/>
              <a:ext cx="1842" cy="51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cs typeface="Arial" pitchFamily="34" charset="0"/>
                </a:rPr>
                <a:t>Northwest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2074" name="Group 26"/>
          <p:cNvGrpSpPr>
            <a:grpSpLocks/>
          </p:cNvGrpSpPr>
          <p:nvPr/>
        </p:nvGrpSpPr>
        <p:grpSpPr bwMode="auto">
          <a:xfrm>
            <a:off x="3124200" y="1600200"/>
            <a:ext cx="1219200" cy="847725"/>
            <a:chOff x="5424" y="4174"/>
            <a:chExt cx="2160" cy="1639"/>
          </a:xfrm>
        </p:grpSpPr>
        <p:sp>
          <p:nvSpPr>
            <p:cNvPr id="2075" name="Rectangle 27"/>
            <p:cNvSpPr>
              <a:spLocks noChangeArrowheads="1"/>
            </p:cNvSpPr>
            <p:nvPr/>
          </p:nvSpPr>
          <p:spPr bwMode="auto">
            <a:xfrm>
              <a:off x="5424" y="4591"/>
              <a:ext cx="2160" cy="1222"/>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76" name="Text Box 28"/>
            <p:cNvSpPr txBox="1">
              <a:spLocks noChangeArrowheads="1"/>
            </p:cNvSpPr>
            <p:nvPr/>
          </p:nvSpPr>
          <p:spPr bwMode="auto">
            <a:xfrm>
              <a:off x="5684" y="4174"/>
              <a:ext cx="1842" cy="51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cs typeface="Arial" pitchFamily="34" charset="0"/>
                </a:rPr>
                <a:t>Central</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2077" name="Group 29"/>
          <p:cNvGrpSpPr>
            <a:grpSpLocks/>
          </p:cNvGrpSpPr>
          <p:nvPr/>
        </p:nvGrpSpPr>
        <p:grpSpPr bwMode="auto">
          <a:xfrm>
            <a:off x="4343400" y="1752503"/>
            <a:ext cx="1143000" cy="762097"/>
            <a:chOff x="7553" y="4121"/>
            <a:chExt cx="1842" cy="1432"/>
          </a:xfrm>
        </p:grpSpPr>
        <p:sp>
          <p:nvSpPr>
            <p:cNvPr id="2078" name="Rectangle 30"/>
            <p:cNvSpPr>
              <a:spLocks noChangeArrowheads="1"/>
            </p:cNvSpPr>
            <p:nvPr/>
          </p:nvSpPr>
          <p:spPr bwMode="auto">
            <a:xfrm>
              <a:off x="7838" y="4121"/>
              <a:ext cx="864" cy="1039"/>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79" name="Text Box 31"/>
            <p:cNvSpPr txBox="1">
              <a:spLocks noChangeArrowheads="1"/>
            </p:cNvSpPr>
            <p:nvPr/>
          </p:nvSpPr>
          <p:spPr bwMode="auto">
            <a:xfrm>
              <a:off x="7553" y="5034"/>
              <a:ext cx="1842" cy="51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cs typeface="Arial" pitchFamily="34" charset="0"/>
                </a:rPr>
                <a:t>Central-East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2080" name="Group 32"/>
          <p:cNvGrpSpPr>
            <a:grpSpLocks/>
          </p:cNvGrpSpPr>
          <p:nvPr/>
        </p:nvGrpSpPr>
        <p:grpSpPr bwMode="auto">
          <a:xfrm>
            <a:off x="5105400" y="1219200"/>
            <a:ext cx="1092200" cy="665162"/>
            <a:chOff x="8858" y="2850"/>
            <a:chExt cx="1774" cy="1286"/>
          </a:xfrm>
        </p:grpSpPr>
        <p:sp>
          <p:nvSpPr>
            <p:cNvPr id="2081" name="Rectangle 33"/>
            <p:cNvSpPr>
              <a:spLocks noChangeArrowheads="1"/>
            </p:cNvSpPr>
            <p:nvPr/>
          </p:nvSpPr>
          <p:spPr bwMode="auto">
            <a:xfrm>
              <a:off x="8858" y="3301"/>
              <a:ext cx="1774" cy="835"/>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82" name="Text Box 34"/>
            <p:cNvSpPr txBox="1">
              <a:spLocks noChangeArrowheads="1"/>
            </p:cNvSpPr>
            <p:nvPr/>
          </p:nvSpPr>
          <p:spPr bwMode="auto">
            <a:xfrm>
              <a:off x="9164" y="2850"/>
              <a:ext cx="1200" cy="51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cs typeface="Arial" pitchFamily="34" charset="0"/>
                </a:rPr>
                <a:t>Eastern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2000" fill="hold"/>
                                        <p:tgtEl>
                                          <p:spTgt spid="7"/>
                                        </p:tgtEl>
                                        <p:attrNameLst>
                                          <p:attrName>ppt_x</p:attrName>
                                        </p:attrNameLst>
                                      </p:cBhvr>
                                      <p:tavLst>
                                        <p:tav tm="0">
                                          <p:val>
                                            <p:strVal val="1+#ppt_w/2"/>
                                          </p:val>
                                        </p:tav>
                                        <p:tav tm="100000">
                                          <p:val>
                                            <p:strVal val="#ppt_x"/>
                                          </p:val>
                                        </p:tav>
                                      </p:tavLst>
                                    </p:anim>
                                    <p:anim calcmode="lin" valueType="num">
                                      <p:cBhvr additive="base">
                                        <p:cTn id="13" dur="2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 xmlns:p14="http://schemas.microsoft.com/office/powerpoint/2010/main" val="2366239908"/>
              </p:ext>
            </p:extLst>
          </p:nvPr>
        </p:nvGraphicFramePr>
        <p:xfrm>
          <a:off x="76200" y="380999"/>
          <a:ext cx="8901228" cy="6019799"/>
        </p:xfrm>
        <a:graphic>
          <a:graphicData uri="http://schemas.openxmlformats.org/drawingml/2006/table">
            <a:tbl>
              <a:tblPr firstRow="1" bandRow="1">
                <a:tableStyleId>{073A0DAA-6AF3-43AB-8588-CEC1D06C72B9}</a:tableStyleId>
              </a:tblPr>
              <a:tblGrid>
                <a:gridCol w="2967076"/>
                <a:gridCol w="2967076"/>
                <a:gridCol w="2967076"/>
              </a:tblGrid>
              <a:tr h="517603">
                <a:tc>
                  <a:txBody>
                    <a:bodyPr/>
                    <a:lstStyle/>
                    <a:p>
                      <a:pPr algn="ctr"/>
                      <a:r>
                        <a:rPr lang="en-US" sz="1900" dirty="0" smtClean="0"/>
                        <a:t>Parameter</a:t>
                      </a:r>
                      <a:endParaRPr lang="en-US" sz="1900" dirty="0">
                        <a:latin typeface="+mn-lt"/>
                      </a:endParaRPr>
                    </a:p>
                  </a:txBody>
                  <a:tcPr marL="110118" marR="110118" marT="55059" marB="55059"/>
                </a:tc>
                <a:tc>
                  <a:txBody>
                    <a:bodyPr/>
                    <a:lstStyle/>
                    <a:p>
                      <a:pPr algn="ctr"/>
                      <a:r>
                        <a:rPr lang="en-US" sz="1900" baseline="0" dirty="0" smtClean="0"/>
                        <a:t>R</a:t>
                      </a:r>
                      <a:r>
                        <a:rPr lang="en-US" sz="1900" baseline="30000" dirty="0" smtClean="0"/>
                        <a:t>2</a:t>
                      </a:r>
                      <a:r>
                        <a:rPr lang="en-US" sz="1900" baseline="0" dirty="0" smtClean="0"/>
                        <a:t> (n=40)</a:t>
                      </a:r>
                      <a:endParaRPr lang="en-US" sz="1900" baseline="30000" dirty="0">
                        <a:latin typeface="+mn-lt"/>
                      </a:endParaRPr>
                    </a:p>
                  </a:txBody>
                  <a:tcPr marL="110118" marR="110118" marT="55059" marB="5505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baseline="0" dirty="0" smtClean="0"/>
                        <a:t>R</a:t>
                      </a:r>
                      <a:r>
                        <a:rPr lang="en-US" sz="1900" baseline="30000" dirty="0" smtClean="0"/>
                        <a:t>2</a:t>
                      </a:r>
                      <a:r>
                        <a:rPr lang="en-US" sz="1900" baseline="0" dirty="0" smtClean="0"/>
                        <a:t> (n=5)</a:t>
                      </a:r>
                      <a:endParaRPr lang="en-US" sz="1900" dirty="0">
                        <a:latin typeface="+mn-lt"/>
                      </a:endParaRPr>
                    </a:p>
                  </a:txBody>
                  <a:tcPr marL="110118" marR="110118" marT="55059" marB="55059"/>
                </a:tc>
              </a:tr>
              <a:tr h="517603">
                <a:tc>
                  <a:txBody>
                    <a:bodyPr/>
                    <a:lstStyle/>
                    <a:p>
                      <a:pPr algn="ctr"/>
                      <a:r>
                        <a:rPr lang="en-US" sz="1900" dirty="0" smtClean="0"/>
                        <a:t>Slope</a:t>
                      </a:r>
                      <a:endParaRPr lang="en-US" sz="1900" dirty="0">
                        <a:latin typeface="+mn-lt"/>
                      </a:endParaRPr>
                    </a:p>
                  </a:txBody>
                  <a:tcPr marL="110118" marR="110118" marT="55059" marB="55059"/>
                </a:tc>
                <a:tc>
                  <a:txBody>
                    <a:bodyPr/>
                    <a:lstStyle/>
                    <a:p>
                      <a:pPr marL="0" marR="0" algn="ctr">
                        <a:lnSpc>
                          <a:spcPct val="115000"/>
                        </a:lnSpc>
                        <a:spcBef>
                          <a:spcPts val="0"/>
                        </a:spcBef>
                        <a:spcAft>
                          <a:spcPts val="0"/>
                        </a:spcAft>
                      </a:pPr>
                      <a:r>
                        <a:rPr lang="en-US" sz="1900"/>
                        <a:t>0.009 (p=0.955)</a:t>
                      </a:r>
                      <a:endParaRPr lang="en-US" sz="1900">
                        <a:solidFill>
                          <a:srgbClr val="000000"/>
                        </a:solidFill>
                        <a:latin typeface="+mn-lt"/>
                        <a:ea typeface="Calibri"/>
                        <a:cs typeface="Times New Roman"/>
                      </a:endParaRPr>
                    </a:p>
                  </a:txBody>
                  <a:tcPr marL="82589" marR="82589" marT="0" marB="0"/>
                </a:tc>
                <a:tc>
                  <a:txBody>
                    <a:bodyPr/>
                    <a:lstStyle/>
                    <a:p>
                      <a:pPr marL="0" marR="0" algn="ctr">
                        <a:lnSpc>
                          <a:spcPct val="115000"/>
                        </a:lnSpc>
                        <a:spcBef>
                          <a:spcPts val="0"/>
                        </a:spcBef>
                        <a:spcAft>
                          <a:spcPts val="0"/>
                        </a:spcAft>
                      </a:pPr>
                      <a:r>
                        <a:rPr lang="en-US" sz="1900" dirty="0"/>
                        <a:t>0.192 (p=0.460)</a:t>
                      </a:r>
                      <a:endParaRPr lang="en-US" sz="1900" dirty="0">
                        <a:solidFill>
                          <a:srgbClr val="000000"/>
                        </a:solidFill>
                        <a:latin typeface="+mn-lt"/>
                        <a:ea typeface="Calibri"/>
                        <a:cs typeface="Times New Roman"/>
                      </a:endParaRPr>
                    </a:p>
                  </a:txBody>
                  <a:tcPr marL="82589" marR="82589" marT="0" marB="0"/>
                </a:tc>
              </a:tr>
              <a:tr h="893398">
                <a:tc>
                  <a:txBody>
                    <a:bodyPr/>
                    <a:lstStyle/>
                    <a:p>
                      <a:pPr algn="ctr"/>
                      <a:r>
                        <a:rPr lang="en-US" sz="1900" dirty="0" smtClean="0"/>
                        <a:t>Average Temperature</a:t>
                      </a:r>
                      <a:endParaRPr lang="en-US" sz="1900" dirty="0">
                        <a:latin typeface="+mn-lt"/>
                      </a:endParaRPr>
                    </a:p>
                  </a:txBody>
                  <a:tcPr marL="110118" marR="110118" marT="55059" marB="55059"/>
                </a:tc>
                <a:tc>
                  <a:txBody>
                    <a:bodyPr/>
                    <a:lstStyle/>
                    <a:p>
                      <a:pPr marL="0" marR="0" algn="ctr">
                        <a:lnSpc>
                          <a:spcPct val="115000"/>
                        </a:lnSpc>
                        <a:spcBef>
                          <a:spcPts val="0"/>
                        </a:spcBef>
                        <a:spcAft>
                          <a:spcPts val="0"/>
                        </a:spcAft>
                      </a:pPr>
                      <a:r>
                        <a:rPr lang="en-US" sz="1900" dirty="0"/>
                        <a:t>0.041 (p= 0.800)</a:t>
                      </a:r>
                      <a:endParaRPr lang="en-US" sz="1900" dirty="0">
                        <a:solidFill>
                          <a:srgbClr val="000000"/>
                        </a:solidFill>
                        <a:latin typeface="+mn-lt"/>
                        <a:ea typeface="Calibri"/>
                        <a:cs typeface="Times New Roman"/>
                      </a:endParaRPr>
                    </a:p>
                  </a:txBody>
                  <a:tcPr marL="82589" marR="82589" marT="0" marB="0"/>
                </a:tc>
                <a:tc>
                  <a:txBody>
                    <a:bodyPr/>
                    <a:lstStyle/>
                    <a:p>
                      <a:pPr marL="0" marR="0" algn="ctr">
                        <a:lnSpc>
                          <a:spcPct val="115000"/>
                        </a:lnSpc>
                        <a:spcBef>
                          <a:spcPts val="0"/>
                        </a:spcBef>
                        <a:spcAft>
                          <a:spcPts val="0"/>
                        </a:spcAft>
                      </a:pPr>
                      <a:r>
                        <a:rPr lang="en-US" sz="1900" dirty="0"/>
                        <a:t>0.071 (p=0.666)</a:t>
                      </a:r>
                      <a:endParaRPr lang="en-US" sz="1900" dirty="0">
                        <a:solidFill>
                          <a:srgbClr val="000000"/>
                        </a:solidFill>
                        <a:latin typeface="+mn-lt"/>
                        <a:ea typeface="Calibri"/>
                        <a:cs typeface="Times New Roman"/>
                      </a:endParaRPr>
                    </a:p>
                  </a:txBody>
                  <a:tcPr marL="82589" marR="82589" marT="0" marB="0"/>
                </a:tc>
              </a:tr>
              <a:tr h="517603">
                <a:tc>
                  <a:txBody>
                    <a:bodyPr/>
                    <a:lstStyle/>
                    <a:p>
                      <a:pPr algn="ctr"/>
                      <a:r>
                        <a:rPr lang="en-US" sz="1900" dirty="0" err="1" smtClean="0"/>
                        <a:t>Isothermality</a:t>
                      </a:r>
                      <a:endParaRPr lang="en-US" sz="1900" dirty="0">
                        <a:latin typeface="+mn-lt"/>
                      </a:endParaRPr>
                    </a:p>
                  </a:txBody>
                  <a:tcPr marL="110118" marR="110118" marT="55059" marB="55059"/>
                </a:tc>
                <a:tc>
                  <a:txBody>
                    <a:bodyPr/>
                    <a:lstStyle/>
                    <a:p>
                      <a:pPr marL="0" marR="0" algn="ctr">
                        <a:lnSpc>
                          <a:spcPct val="115000"/>
                        </a:lnSpc>
                        <a:spcBef>
                          <a:spcPts val="0"/>
                        </a:spcBef>
                        <a:spcAft>
                          <a:spcPts val="0"/>
                        </a:spcAft>
                      </a:pPr>
                      <a:r>
                        <a:rPr lang="en-US" sz="1900" dirty="0"/>
                        <a:t>0.381 (p= 0.015)</a:t>
                      </a:r>
                      <a:endParaRPr lang="en-US" sz="1900" dirty="0">
                        <a:solidFill>
                          <a:srgbClr val="000000"/>
                        </a:solidFill>
                        <a:latin typeface="+mn-lt"/>
                        <a:ea typeface="Calibri"/>
                        <a:cs typeface="Times New Roman"/>
                      </a:endParaRPr>
                    </a:p>
                  </a:txBody>
                  <a:tcPr marL="82589" marR="82589" marT="0" marB="0"/>
                </a:tc>
                <a:tc>
                  <a:txBody>
                    <a:bodyPr/>
                    <a:lstStyle/>
                    <a:p>
                      <a:pPr marL="0" marR="0" algn="ctr">
                        <a:lnSpc>
                          <a:spcPct val="115000"/>
                        </a:lnSpc>
                        <a:spcBef>
                          <a:spcPts val="0"/>
                        </a:spcBef>
                        <a:spcAft>
                          <a:spcPts val="0"/>
                        </a:spcAft>
                      </a:pPr>
                      <a:r>
                        <a:rPr lang="en-US" sz="1900" dirty="0"/>
                        <a:t>0.164 (p=0.499)</a:t>
                      </a:r>
                      <a:endParaRPr lang="en-US" sz="1900" dirty="0">
                        <a:solidFill>
                          <a:srgbClr val="000000"/>
                        </a:solidFill>
                        <a:latin typeface="+mn-lt"/>
                        <a:ea typeface="Calibri"/>
                        <a:cs typeface="Times New Roman"/>
                      </a:endParaRPr>
                    </a:p>
                  </a:txBody>
                  <a:tcPr marL="82589" marR="82589" marT="0" marB="0"/>
                </a:tc>
              </a:tr>
              <a:tr h="893398">
                <a:tc>
                  <a:txBody>
                    <a:bodyPr/>
                    <a:lstStyle/>
                    <a:p>
                      <a:pPr algn="ctr"/>
                      <a:r>
                        <a:rPr lang="en-US" sz="1900" dirty="0" smtClean="0"/>
                        <a:t>Mean annual</a:t>
                      </a:r>
                      <a:r>
                        <a:rPr lang="en-US" sz="1900" baseline="0" dirty="0" smtClean="0"/>
                        <a:t> precipitation</a:t>
                      </a:r>
                      <a:endParaRPr lang="en-US" sz="1900" dirty="0">
                        <a:latin typeface="+mn-lt"/>
                      </a:endParaRPr>
                    </a:p>
                  </a:txBody>
                  <a:tcPr marL="110118" marR="110118" marT="55059" marB="55059"/>
                </a:tc>
                <a:tc>
                  <a:txBody>
                    <a:bodyPr/>
                    <a:lstStyle/>
                    <a:p>
                      <a:pPr marL="0" marR="0" algn="ctr">
                        <a:lnSpc>
                          <a:spcPct val="115000"/>
                        </a:lnSpc>
                        <a:spcBef>
                          <a:spcPts val="0"/>
                        </a:spcBef>
                        <a:spcAft>
                          <a:spcPts val="0"/>
                        </a:spcAft>
                      </a:pPr>
                      <a:r>
                        <a:rPr lang="en-US" sz="1900" dirty="0"/>
                        <a:t>0.307 (p= 0.054)</a:t>
                      </a:r>
                      <a:endParaRPr lang="en-US" sz="1900" dirty="0">
                        <a:solidFill>
                          <a:srgbClr val="000000"/>
                        </a:solidFill>
                        <a:latin typeface="+mn-lt"/>
                        <a:ea typeface="Calibri"/>
                        <a:cs typeface="Times New Roman"/>
                      </a:endParaRPr>
                    </a:p>
                  </a:txBody>
                  <a:tcPr marL="82589" marR="82589" marT="0" marB="0"/>
                </a:tc>
                <a:tc>
                  <a:txBody>
                    <a:bodyPr/>
                    <a:lstStyle/>
                    <a:p>
                      <a:pPr marL="0" marR="0" algn="ctr">
                        <a:lnSpc>
                          <a:spcPct val="115000"/>
                        </a:lnSpc>
                        <a:spcBef>
                          <a:spcPts val="0"/>
                        </a:spcBef>
                        <a:spcAft>
                          <a:spcPts val="0"/>
                        </a:spcAft>
                      </a:pPr>
                      <a:r>
                        <a:rPr lang="en-US" sz="1900" dirty="0"/>
                        <a:t>0.000 (p=0.973)</a:t>
                      </a:r>
                      <a:endParaRPr lang="en-US" sz="1900" dirty="0">
                        <a:solidFill>
                          <a:srgbClr val="000000"/>
                        </a:solidFill>
                        <a:latin typeface="+mn-lt"/>
                        <a:ea typeface="Calibri"/>
                        <a:cs typeface="Times New Roman"/>
                      </a:endParaRPr>
                    </a:p>
                  </a:txBody>
                  <a:tcPr marL="82589" marR="82589" marT="0" marB="0"/>
                </a:tc>
              </a:tr>
              <a:tr h="893398">
                <a:tc>
                  <a:txBody>
                    <a:bodyPr/>
                    <a:lstStyle/>
                    <a:p>
                      <a:pPr algn="ctr"/>
                      <a:r>
                        <a:rPr lang="en-US" sz="1900" dirty="0" smtClean="0"/>
                        <a:t>Peak Ground Acceleration</a:t>
                      </a:r>
                      <a:endParaRPr lang="en-US" sz="1900" dirty="0">
                        <a:latin typeface="+mn-lt"/>
                      </a:endParaRPr>
                    </a:p>
                  </a:txBody>
                  <a:tcPr marL="110118" marR="110118" marT="55059" marB="55059"/>
                </a:tc>
                <a:tc>
                  <a:txBody>
                    <a:bodyPr/>
                    <a:lstStyle/>
                    <a:p>
                      <a:pPr marL="0" marR="0" algn="ctr">
                        <a:lnSpc>
                          <a:spcPct val="115000"/>
                        </a:lnSpc>
                        <a:spcBef>
                          <a:spcPts val="0"/>
                        </a:spcBef>
                        <a:spcAft>
                          <a:spcPts val="0"/>
                        </a:spcAft>
                      </a:pPr>
                      <a:r>
                        <a:rPr lang="en-US" sz="1900" dirty="0"/>
                        <a:t>0.307 (p= 0.054)</a:t>
                      </a:r>
                      <a:endParaRPr lang="en-US" sz="1900" dirty="0">
                        <a:solidFill>
                          <a:srgbClr val="000000"/>
                        </a:solidFill>
                        <a:latin typeface="+mn-lt"/>
                        <a:ea typeface="Calibri"/>
                        <a:cs typeface="Times New Roman"/>
                      </a:endParaRPr>
                    </a:p>
                  </a:txBody>
                  <a:tcPr marL="82589" marR="82589" marT="0" marB="0"/>
                </a:tc>
                <a:tc>
                  <a:txBody>
                    <a:bodyPr/>
                    <a:lstStyle/>
                    <a:p>
                      <a:pPr marL="0" marR="0" algn="ctr">
                        <a:lnSpc>
                          <a:spcPct val="115000"/>
                        </a:lnSpc>
                        <a:spcBef>
                          <a:spcPts val="0"/>
                        </a:spcBef>
                        <a:spcAft>
                          <a:spcPts val="0"/>
                        </a:spcAft>
                      </a:pPr>
                      <a:r>
                        <a:rPr lang="en-US" sz="1900" dirty="0"/>
                        <a:t>0.589 (p=0.130)</a:t>
                      </a:r>
                      <a:endParaRPr lang="en-US" sz="1900" dirty="0">
                        <a:solidFill>
                          <a:srgbClr val="000000"/>
                        </a:solidFill>
                        <a:latin typeface="+mn-lt"/>
                        <a:ea typeface="Calibri"/>
                        <a:cs typeface="Times New Roman"/>
                      </a:endParaRPr>
                    </a:p>
                  </a:txBody>
                  <a:tcPr marL="82589" marR="82589" marT="0" marB="0"/>
                </a:tc>
              </a:tr>
              <a:tr h="893398">
                <a:tc>
                  <a:txBody>
                    <a:bodyPr/>
                    <a:lstStyle/>
                    <a:p>
                      <a:pPr algn="ctr"/>
                      <a:r>
                        <a:rPr lang="en-US" sz="1900" dirty="0" smtClean="0"/>
                        <a:t>Seismic</a:t>
                      </a:r>
                      <a:r>
                        <a:rPr lang="en-US" sz="1900" baseline="0" dirty="0" smtClean="0"/>
                        <a:t> Magnitude 75km</a:t>
                      </a:r>
                      <a:endParaRPr lang="en-US" sz="1900" dirty="0">
                        <a:latin typeface="+mn-lt"/>
                      </a:endParaRPr>
                    </a:p>
                  </a:txBody>
                  <a:tcPr marL="110118" marR="110118" marT="55059" marB="55059"/>
                </a:tc>
                <a:tc>
                  <a:txBody>
                    <a:bodyPr/>
                    <a:lstStyle/>
                    <a:p>
                      <a:pPr marL="0" marR="0" algn="ctr">
                        <a:lnSpc>
                          <a:spcPct val="115000"/>
                        </a:lnSpc>
                        <a:spcBef>
                          <a:spcPts val="0"/>
                        </a:spcBef>
                        <a:spcAft>
                          <a:spcPts val="0"/>
                        </a:spcAft>
                      </a:pPr>
                      <a:r>
                        <a:rPr lang="en-US" sz="1900" dirty="0"/>
                        <a:t>0.550 (p = 0.000)</a:t>
                      </a:r>
                      <a:endParaRPr lang="en-US" sz="1900" dirty="0">
                        <a:solidFill>
                          <a:srgbClr val="000000"/>
                        </a:solidFill>
                        <a:latin typeface="+mn-lt"/>
                        <a:ea typeface="Calibri"/>
                        <a:cs typeface="Times New Roman"/>
                      </a:endParaRPr>
                    </a:p>
                  </a:txBody>
                  <a:tcPr marL="82589" marR="82589" marT="0" marB="0"/>
                </a:tc>
                <a:tc>
                  <a:txBody>
                    <a:bodyPr/>
                    <a:lstStyle/>
                    <a:p>
                      <a:pPr marL="0" marR="0" algn="ctr">
                        <a:lnSpc>
                          <a:spcPct val="115000"/>
                        </a:lnSpc>
                        <a:spcBef>
                          <a:spcPts val="0"/>
                        </a:spcBef>
                        <a:spcAft>
                          <a:spcPts val="0"/>
                        </a:spcAft>
                      </a:pPr>
                      <a:r>
                        <a:rPr lang="en-US" sz="1900" dirty="0"/>
                        <a:t>0.407 (p=0.247)</a:t>
                      </a:r>
                      <a:endParaRPr lang="en-US" sz="1900" dirty="0">
                        <a:solidFill>
                          <a:srgbClr val="000000"/>
                        </a:solidFill>
                        <a:latin typeface="+mn-lt"/>
                        <a:ea typeface="Calibri"/>
                        <a:cs typeface="Times New Roman"/>
                      </a:endParaRPr>
                    </a:p>
                  </a:txBody>
                  <a:tcPr marL="82589" marR="82589" marT="0" marB="0"/>
                </a:tc>
              </a:tr>
              <a:tr h="893398">
                <a:tc>
                  <a:txBody>
                    <a:bodyPr/>
                    <a:lstStyle/>
                    <a:p>
                      <a:pPr algn="ctr"/>
                      <a:r>
                        <a:rPr lang="en-US" sz="1900" b="1" dirty="0" smtClean="0"/>
                        <a:t>Seismic Events 10km</a:t>
                      </a:r>
                      <a:endParaRPr lang="en-US" sz="1900" b="1" dirty="0">
                        <a:latin typeface="+mn-lt"/>
                      </a:endParaRPr>
                    </a:p>
                  </a:txBody>
                  <a:tcPr marL="110118" marR="110118" marT="55059" marB="55059"/>
                </a:tc>
                <a:tc>
                  <a:txBody>
                    <a:bodyPr/>
                    <a:lstStyle/>
                    <a:p>
                      <a:pPr marL="0" marR="0" algn="ctr">
                        <a:lnSpc>
                          <a:spcPct val="115000"/>
                        </a:lnSpc>
                        <a:spcBef>
                          <a:spcPts val="0"/>
                        </a:spcBef>
                        <a:spcAft>
                          <a:spcPts val="0"/>
                        </a:spcAft>
                      </a:pPr>
                      <a:r>
                        <a:rPr lang="en-US" sz="1900" b="1" dirty="0"/>
                        <a:t>0.338 (p= 0.033)</a:t>
                      </a:r>
                      <a:endParaRPr lang="en-US" sz="1900" b="1" dirty="0">
                        <a:solidFill>
                          <a:srgbClr val="000000"/>
                        </a:solidFill>
                        <a:latin typeface="+mn-lt"/>
                        <a:ea typeface="Calibri"/>
                        <a:cs typeface="Times New Roman"/>
                      </a:endParaRPr>
                    </a:p>
                  </a:txBody>
                  <a:tcPr marL="82589" marR="82589" marT="0" marB="0"/>
                </a:tc>
                <a:tc>
                  <a:txBody>
                    <a:bodyPr/>
                    <a:lstStyle/>
                    <a:p>
                      <a:pPr marL="0" marR="0" algn="ctr">
                        <a:lnSpc>
                          <a:spcPct val="115000"/>
                        </a:lnSpc>
                        <a:spcBef>
                          <a:spcPts val="0"/>
                        </a:spcBef>
                        <a:spcAft>
                          <a:spcPts val="0"/>
                        </a:spcAft>
                      </a:pPr>
                      <a:r>
                        <a:rPr lang="en-US" sz="1900" b="1" dirty="0"/>
                        <a:t>0.813 (p=0.036)</a:t>
                      </a:r>
                      <a:endParaRPr lang="en-US" sz="1900" b="1" dirty="0">
                        <a:solidFill>
                          <a:srgbClr val="000000"/>
                        </a:solidFill>
                        <a:latin typeface="+mn-lt"/>
                        <a:ea typeface="Calibri"/>
                        <a:cs typeface="Times New Roman"/>
                      </a:endParaRPr>
                    </a:p>
                  </a:txBody>
                  <a:tcPr marL="82589" marR="82589" marT="0" marB="0"/>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Landslide samples</a:t>
            </a:r>
            <a:endParaRPr lang="en-US" dirty="0"/>
          </a:p>
        </p:txBody>
      </p:sp>
      <p:pic>
        <p:nvPicPr>
          <p:cNvPr id="5" name="Content Placeholder 3"/>
          <p:cNvPicPr>
            <a:picLocks/>
          </p:cNvPicPr>
          <p:nvPr/>
        </p:nvPicPr>
        <p:blipFill>
          <a:blip r:embed="rId3" cstate="print"/>
          <a:srcRect/>
          <a:stretch>
            <a:fillRect/>
          </a:stretch>
        </p:blipFill>
        <p:spPr bwMode="auto">
          <a:xfrm>
            <a:off x="5486400" y="3810000"/>
            <a:ext cx="3581400" cy="2971800"/>
          </a:xfrm>
          <a:prstGeom prst="rect">
            <a:avLst/>
          </a:prstGeom>
          <a:noFill/>
          <a:ln w="9525">
            <a:noFill/>
            <a:miter lim="800000"/>
            <a:headEnd/>
            <a:tailEnd/>
          </a:ln>
        </p:spPr>
      </p:pic>
      <p:graphicFrame>
        <p:nvGraphicFramePr>
          <p:cNvPr id="10" name="Chart 9"/>
          <p:cNvGraphicFramePr/>
          <p:nvPr/>
        </p:nvGraphicFramePr>
        <p:xfrm>
          <a:off x="152400" y="1295400"/>
          <a:ext cx="5181600" cy="24384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Righ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52400" y="257323"/>
          <a:ext cx="8839200" cy="6372077"/>
        </p:xfrm>
        <a:graphic>
          <a:graphicData uri="http://schemas.openxmlformats.org/drawingml/2006/table">
            <a:tbl>
              <a:tblPr firstRow="1" bandRow="1">
                <a:tableStyleId>{073A0DAA-6AF3-43AB-8588-CEC1D06C72B9}</a:tableStyleId>
              </a:tblPr>
              <a:tblGrid>
                <a:gridCol w="1295400"/>
                <a:gridCol w="1828800"/>
                <a:gridCol w="1905000"/>
                <a:gridCol w="2133600"/>
                <a:gridCol w="1676400"/>
              </a:tblGrid>
              <a:tr h="1311528">
                <a:tc>
                  <a:txBody>
                    <a:bodyPr/>
                    <a:lstStyle/>
                    <a:p>
                      <a:pPr algn="ctr"/>
                      <a:r>
                        <a:rPr lang="en-US" sz="1600" dirty="0" smtClean="0">
                          <a:solidFill>
                            <a:schemeClr val="bg1"/>
                          </a:solidFill>
                        </a:rPr>
                        <a:t>Grain size fraction</a:t>
                      </a:r>
                      <a:endParaRPr lang="en-US" sz="1600" dirty="0">
                        <a:solidFill>
                          <a:schemeClr val="bg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600" dirty="0" smtClean="0"/>
                        <a:t>Upstream</a:t>
                      </a:r>
                      <a:r>
                        <a:rPr lang="en-US" sz="1600" baseline="30000" dirty="0" smtClean="0"/>
                        <a:t>10</a:t>
                      </a:r>
                      <a:r>
                        <a:rPr lang="en-US" sz="1600" dirty="0" smtClean="0"/>
                        <a:t>Be</a:t>
                      </a:r>
                    </a:p>
                    <a:p>
                      <a:pPr algn="ctr"/>
                      <a:r>
                        <a:rPr lang="en-US" sz="1400" dirty="0" smtClean="0"/>
                        <a:t>(x10</a:t>
                      </a:r>
                      <a:r>
                        <a:rPr lang="en-US" sz="1400" baseline="30000" dirty="0" smtClean="0"/>
                        <a:t>3</a:t>
                      </a:r>
                      <a:r>
                        <a:rPr lang="en-US" sz="1400" baseline="0" dirty="0" smtClean="0"/>
                        <a:t> atoms/g)</a:t>
                      </a:r>
                      <a:r>
                        <a:rPr lang="en-US" sz="1400" dirty="0" smtClean="0"/>
                        <a:t> </a:t>
                      </a:r>
                      <a:endParaRPr lang="en-US" sz="1400" dirty="0"/>
                    </a:p>
                  </a:txBody>
                  <a:tcPr>
                    <a:lnT w="12700" cap="flat" cmpd="sng" algn="ctr">
                      <a:solidFill>
                        <a:schemeClr val="tx1"/>
                      </a:solidFill>
                      <a:prstDash val="solid"/>
                      <a:round/>
                      <a:headEnd type="none" w="med" len="med"/>
                      <a:tailEnd type="none" w="med" len="med"/>
                    </a:lnT>
                  </a:tcPr>
                </a:tc>
                <a:tc>
                  <a:txBody>
                    <a:bodyPr/>
                    <a:lstStyle/>
                    <a:p>
                      <a:pPr algn="ctr"/>
                      <a:r>
                        <a:rPr lang="en-US" sz="1600" dirty="0" smtClean="0"/>
                        <a:t>Landslide</a:t>
                      </a:r>
                      <a:r>
                        <a:rPr lang="en-US" sz="1600" baseline="0" dirty="0" smtClean="0"/>
                        <a:t> </a:t>
                      </a:r>
                      <a:r>
                        <a:rPr lang="en-US" sz="1600" baseline="30000" dirty="0" smtClean="0"/>
                        <a:t>10</a:t>
                      </a:r>
                      <a:r>
                        <a:rPr lang="en-US" sz="1600" dirty="0" smtClean="0"/>
                        <a:t>Be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(x10</a:t>
                      </a:r>
                      <a:r>
                        <a:rPr lang="en-US" sz="1400" baseline="30000" dirty="0" smtClean="0"/>
                        <a:t>3</a:t>
                      </a:r>
                      <a:r>
                        <a:rPr lang="en-US" sz="1400" baseline="0" dirty="0" smtClean="0"/>
                        <a:t> atoms/g)</a:t>
                      </a:r>
                      <a:r>
                        <a:rPr lang="en-US" sz="1400" dirty="0" smtClean="0"/>
                        <a:t> </a:t>
                      </a:r>
                    </a:p>
                    <a:p>
                      <a:pPr algn="ctr"/>
                      <a:endParaRPr lang="en-US" sz="1600" dirty="0"/>
                    </a:p>
                  </a:txBody>
                  <a:tcP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Downstream</a:t>
                      </a:r>
                      <a:r>
                        <a:rPr lang="en-US" sz="1600" baseline="30000" dirty="0" smtClean="0"/>
                        <a:t>10</a:t>
                      </a:r>
                      <a:r>
                        <a:rPr lang="en-US" sz="1600" dirty="0" smtClean="0"/>
                        <a:t>Be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(x10</a:t>
                      </a:r>
                      <a:r>
                        <a:rPr lang="en-US" sz="1400" baseline="30000" dirty="0" smtClean="0"/>
                        <a:t>3</a:t>
                      </a:r>
                      <a:r>
                        <a:rPr lang="en-US" sz="1400" baseline="0" dirty="0" smtClean="0"/>
                        <a:t> atoms/g)</a:t>
                      </a:r>
                      <a:r>
                        <a:rPr lang="en-US" sz="1400" dirty="0" smtClean="0"/>
                        <a:t> </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p>
                      <a:pPr algn="ctr"/>
                      <a:endParaRPr lang="en-US" sz="1600" dirty="0"/>
                    </a:p>
                  </a:txBody>
                  <a:tcPr>
                    <a:lnT w="12700" cap="flat" cmpd="sng" algn="ctr">
                      <a:solidFill>
                        <a:schemeClr val="tx1"/>
                      </a:solidFill>
                      <a:prstDash val="solid"/>
                      <a:round/>
                      <a:headEnd type="none" w="med" len="med"/>
                      <a:tailEnd type="none" w="med" len="med"/>
                    </a:lnT>
                  </a:tcPr>
                </a:tc>
                <a:tc>
                  <a:txBody>
                    <a:bodyPr/>
                    <a:lstStyle/>
                    <a:p>
                      <a:pPr algn="ctr"/>
                      <a:r>
                        <a:rPr lang="en-US" sz="1600" dirty="0" smtClean="0"/>
                        <a:t>% </a:t>
                      </a:r>
                      <a:r>
                        <a:rPr lang="en-US" sz="1600" baseline="0" dirty="0" smtClean="0"/>
                        <a:t>landslide material downstream</a:t>
                      </a:r>
                      <a:endParaRPr lang="en-US" sz="16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683584">
                <a:tc>
                  <a:txBody>
                    <a:bodyPr/>
                    <a:lstStyle/>
                    <a:p>
                      <a:pPr algn="ctr"/>
                      <a:r>
                        <a:rPr lang="en-US" dirty="0" smtClean="0"/>
                        <a:t>&lt;0.25mm</a:t>
                      </a:r>
                      <a:endParaRPr lang="en-US" dirty="0"/>
                    </a:p>
                  </a:txBody>
                  <a:tcPr>
                    <a:lnL w="12700" cap="flat" cmpd="sng" algn="ctr">
                      <a:solidFill>
                        <a:schemeClr val="tx1"/>
                      </a:solidFill>
                      <a:prstDash val="solid"/>
                      <a:round/>
                      <a:headEnd type="none" w="med" len="med"/>
                      <a:tailEnd type="none" w="med" len="med"/>
                    </a:lnL>
                  </a:tcPr>
                </a:tc>
                <a:tc>
                  <a:txBody>
                    <a:bodyPr/>
                    <a:lstStyle/>
                    <a:p>
                      <a:pPr algn="ctr"/>
                      <a:r>
                        <a:rPr lang="en-US" dirty="0" smtClean="0"/>
                        <a:t>39.1</a:t>
                      </a:r>
                      <a:endParaRPr lang="en-US" dirty="0"/>
                    </a:p>
                  </a:txBody>
                  <a:tcPr/>
                </a:tc>
                <a:tc>
                  <a:txBody>
                    <a:bodyPr/>
                    <a:lstStyle/>
                    <a:p>
                      <a:pPr algn="ctr"/>
                      <a:r>
                        <a:rPr lang="en-US" dirty="0" smtClean="0"/>
                        <a:t>12.8</a:t>
                      </a:r>
                      <a:endParaRPr lang="en-US" dirty="0"/>
                    </a:p>
                  </a:txBody>
                  <a:tcPr/>
                </a:tc>
                <a:tc>
                  <a:txBody>
                    <a:bodyPr/>
                    <a:lstStyle/>
                    <a:p>
                      <a:pPr algn="ctr"/>
                      <a:r>
                        <a:rPr lang="en-US" dirty="0" smtClean="0"/>
                        <a:t>36.3</a:t>
                      </a:r>
                      <a:endParaRPr lang="en-US" dirty="0"/>
                    </a:p>
                  </a:txBody>
                  <a:tcPr/>
                </a:tc>
                <a:tc>
                  <a:txBody>
                    <a:bodyPr/>
                    <a:lstStyle/>
                    <a:p>
                      <a:pPr algn="ctr"/>
                      <a:r>
                        <a:rPr lang="en-US" dirty="0" smtClean="0"/>
                        <a:t>10.65</a:t>
                      </a:r>
                      <a:endParaRPr lang="en-US" dirty="0"/>
                    </a:p>
                  </a:txBody>
                  <a:tcPr>
                    <a:lnR w="12700" cap="flat" cmpd="sng" algn="ctr">
                      <a:solidFill>
                        <a:schemeClr val="tx1"/>
                      </a:solidFill>
                      <a:prstDash val="solid"/>
                      <a:round/>
                      <a:headEnd type="none" w="med" len="med"/>
                      <a:tailEnd type="none" w="med" len="med"/>
                    </a:lnR>
                  </a:tcPr>
                </a:tc>
              </a:tr>
              <a:tr h="753412">
                <a:tc>
                  <a:txBody>
                    <a:bodyPr/>
                    <a:lstStyle/>
                    <a:p>
                      <a:pPr algn="ctr"/>
                      <a:r>
                        <a:rPr lang="en-US" dirty="0" smtClean="0"/>
                        <a:t>0.25mm</a:t>
                      </a:r>
                      <a:r>
                        <a:rPr lang="en-US" baseline="0" dirty="0" smtClean="0"/>
                        <a:t> -1 mm</a:t>
                      </a:r>
                      <a:endParaRPr lang="en-US" dirty="0"/>
                    </a:p>
                  </a:txBody>
                  <a:tcPr>
                    <a:lnL w="12700" cap="flat" cmpd="sng" algn="ctr">
                      <a:solidFill>
                        <a:schemeClr val="tx1"/>
                      </a:solidFill>
                      <a:prstDash val="solid"/>
                      <a:round/>
                      <a:headEnd type="none" w="med" len="med"/>
                      <a:tailEnd type="none" w="med" len="med"/>
                    </a:lnL>
                  </a:tcPr>
                </a:tc>
                <a:tc>
                  <a:txBody>
                    <a:bodyPr/>
                    <a:lstStyle/>
                    <a:p>
                      <a:pPr algn="ctr"/>
                      <a:r>
                        <a:rPr lang="en-US" dirty="0" smtClean="0"/>
                        <a:t>34.9</a:t>
                      </a:r>
                      <a:endParaRPr lang="en-US" dirty="0"/>
                    </a:p>
                  </a:txBody>
                  <a:tcPr/>
                </a:tc>
                <a:tc>
                  <a:txBody>
                    <a:bodyPr/>
                    <a:lstStyle/>
                    <a:p>
                      <a:pPr algn="ctr"/>
                      <a:r>
                        <a:rPr lang="en-US" dirty="0" smtClean="0"/>
                        <a:t>17.2</a:t>
                      </a:r>
                      <a:endParaRPr lang="en-US" dirty="0"/>
                    </a:p>
                  </a:txBody>
                  <a:tcPr/>
                </a:tc>
                <a:tc>
                  <a:txBody>
                    <a:bodyPr/>
                    <a:lstStyle/>
                    <a:p>
                      <a:pPr algn="ctr"/>
                      <a:r>
                        <a:rPr lang="en-US" dirty="0" smtClean="0"/>
                        <a:t>30.2</a:t>
                      </a:r>
                      <a:endParaRPr lang="en-US" dirty="0"/>
                    </a:p>
                  </a:txBody>
                  <a:tcPr/>
                </a:tc>
                <a:tc>
                  <a:txBody>
                    <a:bodyPr/>
                    <a:lstStyle/>
                    <a:p>
                      <a:pPr algn="ctr"/>
                      <a:r>
                        <a:rPr lang="en-US" dirty="0" smtClean="0"/>
                        <a:t>26.55</a:t>
                      </a:r>
                      <a:endParaRPr lang="en-US" dirty="0"/>
                    </a:p>
                  </a:txBody>
                  <a:tcPr>
                    <a:lnR w="12700" cap="flat" cmpd="sng" algn="ctr">
                      <a:solidFill>
                        <a:schemeClr val="tx1"/>
                      </a:solidFill>
                      <a:prstDash val="solid"/>
                      <a:round/>
                      <a:headEnd type="none" w="med" len="med"/>
                      <a:tailEnd type="none" w="med" len="med"/>
                    </a:lnR>
                  </a:tcPr>
                </a:tc>
              </a:tr>
              <a:tr h="753412">
                <a:tc>
                  <a:txBody>
                    <a:bodyPr/>
                    <a:lstStyle/>
                    <a:p>
                      <a:pPr algn="ctr"/>
                      <a:r>
                        <a:rPr lang="en-US" dirty="0" smtClean="0"/>
                        <a:t>1mm</a:t>
                      </a:r>
                      <a:r>
                        <a:rPr lang="en-US" baseline="0" dirty="0" smtClean="0"/>
                        <a:t> – 2mm</a:t>
                      </a:r>
                      <a:endParaRPr lang="en-US" dirty="0"/>
                    </a:p>
                  </a:txBody>
                  <a:tcPr>
                    <a:lnL w="12700" cap="flat" cmpd="sng" algn="ctr">
                      <a:solidFill>
                        <a:schemeClr val="tx1"/>
                      </a:solidFill>
                      <a:prstDash val="solid"/>
                      <a:round/>
                      <a:headEnd type="none" w="med" len="med"/>
                      <a:tailEnd type="none" w="med" len="med"/>
                    </a:lnL>
                  </a:tcPr>
                </a:tc>
                <a:tc>
                  <a:txBody>
                    <a:bodyPr/>
                    <a:lstStyle/>
                    <a:p>
                      <a:pPr algn="ctr"/>
                      <a:r>
                        <a:rPr lang="en-US" dirty="0" smtClean="0"/>
                        <a:t>26.3</a:t>
                      </a:r>
                      <a:endParaRPr lang="en-US" dirty="0"/>
                    </a:p>
                  </a:txBody>
                  <a:tcPr/>
                </a:tc>
                <a:tc>
                  <a:txBody>
                    <a:bodyPr/>
                    <a:lstStyle/>
                    <a:p>
                      <a:pPr algn="ctr"/>
                      <a:r>
                        <a:rPr lang="en-US" dirty="0" smtClean="0"/>
                        <a:t>14.1</a:t>
                      </a:r>
                      <a:endParaRPr lang="en-US" dirty="0"/>
                    </a:p>
                  </a:txBody>
                  <a:tcPr/>
                </a:tc>
                <a:tc>
                  <a:txBody>
                    <a:bodyPr/>
                    <a:lstStyle/>
                    <a:p>
                      <a:pPr algn="ctr"/>
                      <a:r>
                        <a:rPr lang="en-US" dirty="0" smtClean="0"/>
                        <a:t>20.3</a:t>
                      </a:r>
                      <a:endParaRPr lang="en-US" dirty="0"/>
                    </a:p>
                  </a:txBody>
                  <a:tcPr/>
                </a:tc>
                <a:tc>
                  <a:txBody>
                    <a:bodyPr/>
                    <a:lstStyle/>
                    <a:p>
                      <a:pPr algn="ctr"/>
                      <a:r>
                        <a:rPr lang="en-US" dirty="0" smtClean="0"/>
                        <a:t>49.18</a:t>
                      </a:r>
                      <a:endParaRPr lang="en-US" dirty="0"/>
                    </a:p>
                  </a:txBody>
                  <a:tcPr>
                    <a:lnR w="12700" cap="flat" cmpd="sng" algn="ctr">
                      <a:solidFill>
                        <a:schemeClr val="tx1"/>
                      </a:solidFill>
                      <a:prstDash val="solid"/>
                      <a:round/>
                      <a:headEnd type="none" w="med" len="med"/>
                      <a:tailEnd type="none" w="med" len="med"/>
                    </a:lnR>
                  </a:tcPr>
                </a:tc>
              </a:tr>
              <a:tr h="753412">
                <a:tc>
                  <a:txBody>
                    <a:bodyPr/>
                    <a:lstStyle/>
                    <a:p>
                      <a:pPr algn="ctr"/>
                      <a:r>
                        <a:rPr lang="en-US" dirty="0" smtClean="0"/>
                        <a:t>2mm – 4mm</a:t>
                      </a:r>
                      <a:endParaRPr lang="en-US" dirty="0"/>
                    </a:p>
                  </a:txBody>
                  <a:tcPr>
                    <a:lnL w="12700" cap="flat" cmpd="sng" algn="ctr">
                      <a:solidFill>
                        <a:schemeClr val="tx1"/>
                      </a:solidFill>
                      <a:prstDash val="solid"/>
                      <a:round/>
                      <a:headEnd type="none" w="med" len="med"/>
                      <a:tailEnd type="none" w="med" len="med"/>
                    </a:lnL>
                  </a:tcPr>
                </a:tc>
                <a:tc>
                  <a:txBody>
                    <a:bodyPr/>
                    <a:lstStyle/>
                    <a:p>
                      <a:pPr algn="ctr"/>
                      <a:r>
                        <a:rPr lang="en-US" dirty="0" smtClean="0"/>
                        <a:t>18</a:t>
                      </a:r>
                      <a:endParaRPr lang="en-US" dirty="0"/>
                    </a:p>
                  </a:txBody>
                  <a:tcPr/>
                </a:tc>
                <a:tc>
                  <a:txBody>
                    <a:bodyPr/>
                    <a:lstStyle/>
                    <a:p>
                      <a:pPr algn="ctr"/>
                      <a:r>
                        <a:rPr lang="en-US" dirty="0" smtClean="0"/>
                        <a:t>11</a:t>
                      </a:r>
                      <a:endParaRPr lang="en-US" dirty="0"/>
                    </a:p>
                  </a:txBody>
                  <a:tcPr/>
                </a:tc>
                <a:tc>
                  <a:txBody>
                    <a:bodyPr/>
                    <a:lstStyle/>
                    <a:p>
                      <a:pPr algn="ctr"/>
                      <a:r>
                        <a:rPr lang="en-US" dirty="0" smtClean="0"/>
                        <a:t>13.7</a:t>
                      </a:r>
                      <a:endParaRPr lang="en-US" dirty="0"/>
                    </a:p>
                  </a:txBody>
                  <a:tcPr/>
                </a:tc>
                <a:tc>
                  <a:txBody>
                    <a:bodyPr/>
                    <a:lstStyle/>
                    <a:p>
                      <a:pPr algn="ctr"/>
                      <a:r>
                        <a:rPr lang="en-US" dirty="0" smtClean="0"/>
                        <a:t>61.42</a:t>
                      </a:r>
                      <a:endParaRPr lang="en-US" dirty="0"/>
                    </a:p>
                  </a:txBody>
                  <a:tcPr>
                    <a:lnR w="12700" cap="flat" cmpd="sng" algn="ctr">
                      <a:solidFill>
                        <a:schemeClr val="tx1"/>
                      </a:solidFill>
                      <a:prstDash val="solid"/>
                      <a:round/>
                      <a:headEnd type="none" w="med" len="med"/>
                      <a:tailEnd type="none" w="med" len="med"/>
                    </a:lnR>
                  </a:tcPr>
                </a:tc>
              </a:tr>
              <a:tr h="753412">
                <a:tc>
                  <a:txBody>
                    <a:bodyPr/>
                    <a:lstStyle/>
                    <a:p>
                      <a:pPr algn="ctr"/>
                      <a:r>
                        <a:rPr lang="en-US" dirty="0" smtClean="0"/>
                        <a:t>4mm</a:t>
                      </a:r>
                      <a:r>
                        <a:rPr lang="en-US" baseline="0" dirty="0" smtClean="0"/>
                        <a:t> – 9mm</a:t>
                      </a:r>
                      <a:endParaRPr lang="en-US" dirty="0"/>
                    </a:p>
                  </a:txBody>
                  <a:tcPr>
                    <a:lnL w="12700" cap="flat" cmpd="sng" algn="ctr">
                      <a:solidFill>
                        <a:schemeClr val="tx1"/>
                      </a:solidFill>
                      <a:prstDash val="solid"/>
                      <a:round/>
                      <a:headEnd type="none" w="med" len="med"/>
                      <a:tailEnd type="none" w="med" len="med"/>
                    </a:lnL>
                  </a:tcPr>
                </a:tc>
                <a:tc>
                  <a:txBody>
                    <a:bodyPr/>
                    <a:lstStyle/>
                    <a:p>
                      <a:pPr algn="ctr"/>
                      <a:r>
                        <a:rPr lang="en-US" dirty="0" smtClean="0"/>
                        <a:t>13.6</a:t>
                      </a:r>
                      <a:endParaRPr lang="en-US" dirty="0"/>
                    </a:p>
                  </a:txBody>
                  <a:tcPr/>
                </a:tc>
                <a:tc>
                  <a:txBody>
                    <a:bodyPr/>
                    <a:lstStyle/>
                    <a:p>
                      <a:pPr algn="ctr"/>
                      <a:r>
                        <a:rPr lang="en-US" dirty="0" smtClean="0"/>
                        <a:t>10.4</a:t>
                      </a:r>
                      <a:endParaRPr lang="en-US" dirty="0"/>
                    </a:p>
                  </a:txBody>
                  <a:tcPr/>
                </a:tc>
                <a:tc>
                  <a:txBody>
                    <a:bodyPr/>
                    <a:lstStyle/>
                    <a:p>
                      <a:pPr algn="ctr"/>
                      <a:r>
                        <a:rPr lang="en-US" dirty="0" smtClean="0"/>
                        <a:t>11.4</a:t>
                      </a:r>
                      <a:endParaRPr lang="en-US" dirty="0"/>
                    </a:p>
                  </a:txBody>
                  <a:tcPr/>
                </a:tc>
                <a:tc>
                  <a:txBody>
                    <a:bodyPr/>
                    <a:lstStyle/>
                    <a:p>
                      <a:pPr algn="ctr"/>
                      <a:r>
                        <a:rPr lang="en-US" dirty="0" smtClean="0"/>
                        <a:t>68.75</a:t>
                      </a:r>
                      <a:endParaRPr lang="en-US" dirty="0"/>
                    </a:p>
                  </a:txBody>
                  <a:tcPr>
                    <a:lnR w="12700" cap="flat" cmpd="sng" algn="ctr">
                      <a:solidFill>
                        <a:schemeClr val="tx1"/>
                      </a:solidFill>
                      <a:prstDash val="solid"/>
                      <a:round/>
                      <a:headEnd type="none" w="med" len="med"/>
                      <a:tailEnd type="none" w="med" len="med"/>
                    </a:lnR>
                  </a:tcPr>
                </a:tc>
              </a:tr>
              <a:tr h="753412">
                <a:tc>
                  <a:txBody>
                    <a:bodyPr/>
                    <a:lstStyle/>
                    <a:p>
                      <a:pPr algn="ctr"/>
                      <a:r>
                        <a:rPr lang="en-US" dirty="0" smtClean="0"/>
                        <a:t>9mm – 12mm</a:t>
                      </a:r>
                      <a:endParaRPr lang="en-US" dirty="0"/>
                    </a:p>
                  </a:txBody>
                  <a:tcPr>
                    <a:lnL w="12700" cap="flat" cmpd="sng" algn="ctr">
                      <a:solidFill>
                        <a:schemeClr val="tx1"/>
                      </a:solidFill>
                      <a:prstDash val="solid"/>
                      <a:round/>
                      <a:headEnd type="none" w="med" len="med"/>
                      <a:tailEnd type="none" w="med" len="med"/>
                    </a:lnL>
                  </a:tcPr>
                </a:tc>
                <a:tc>
                  <a:txBody>
                    <a:bodyPr/>
                    <a:lstStyle/>
                    <a:p>
                      <a:pPr algn="ctr"/>
                      <a:r>
                        <a:rPr lang="en-US" dirty="0" smtClean="0"/>
                        <a:t>13.3</a:t>
                      </a:r>
                      <a:endParaRPr lang="en-US" dirty="0"/>
                    </a:p>
                  </a:txBody>
                  <a:tcPr/>
                </a:tc>
                <a:tc>
                  <a:txBody>
                    <a:bodyPr/>
                    <a:lstStyle/>
                    <a:p>
                      <a:pPr algn="ctr"/>
                      <a:r>
                        <a:rPr lang="en-US" dirty="0" smtClean="0"/>
                        <a:t>9.35</a:t>
                      </a:r>
                      <a:endParaRPr lang="en-US" dirty="0"/>
                    </a:p>
                  </a:txBody>
                  <a:tcPr/>
                </a:tc>
                <a:tc>
                  <a:txBody>
                    <a:bodyPr/>
                    <a:lstStyle/>
                    <a:p>
                      <a:pPr algn="ctr"/>
                      <a:r>
                        <a:rPr lang="en-US" dirty="0" smtClean="0"/>
                        <a:t>10.8</a:t>
                      </a:r>
                      <a:endParaRPr lang="en-US" dirty="0"/>
                    </a:p>
                  </a:txBody>
                  <a:tcPr/>
                </a:tc>
                <a:tc>
                  <a:txBody>
                    <a:bodyPr/>
                    <a:lstStyle/>
                    <a:p>
                      <a:pPr algn="ctr"/>
                      <a:r>
                        <a:rPr lang="en-US" dirty="0" smtClean="0"/>
                        <a:t>63.29</a:t>
                      </a:r>
                      <a:endParaRPr lang="en-US" dirty="0"/>
                    </a:p>
                  </a:txBody>
                  <a:tcPr>
                    <a:lnR w="12700" cap="flat" cmpd="sng" algn="ctr">
                      <a:solidFill>
                        <a:schemeClr val="tx1"/>
                      </a:solidFill>
                      <a:prstDash val="solid"/>
                      <a:round/>
                      <a:headEnd type="none" w="med" len="med"/>
                      <a:tailEnd type="none" w="med" len="med"/>
                    </a:lnR>
                  </a:tcPr>
                </a:tc>
              </a:tr>
              <a:tr h="609905">
                <a:tc>
                  <a:txBody>
                    <a:bodyPr/>
                    <a:lstStyle/>
                    <a:p>
                      <a:pPr algn="ctr"/>
                      <a:r>
                        <a:rPr lang="en-US" i="1" dirty="0" smtClean="0"/>
                        <a:t>&gt;12mm</a:t>
                      </a:r>
                      <a:endParaRPr lang="en-US" i="1"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i="1" dirty="0" smtClean="0"/>
                        <a:t>9.46</a:t>
                      </a:r>
                      <a:endParaRPr lang="en-US" i="1" dirty="0"/>
                    </a:p>
                  </a:txBody>
                  <a:tcPr>
                    <a:lnB w="12700" cap="flat" cmpd="sng" algn="ctr">
                      <a:solidFill>
                        <a:schemeClr val="tx1"/>
                      </a:solidFill>
                      <a:prstDash val="solid"/>
                      <a:round/>
                      <a:headEnd type="none" w="med" len="med"/>
                      <a:tailEnd type="none" w="med" len="med"/>
                    </a:lnB>
                  </a:tcPr>
                </a:tc>
                <a:tc>
                  <a:txBody>
                    <a:bodyPr/>
                    <a:lstStyle/>
                    <a:p>
                      <a:pPr algn="ctr"/>
                      <a:r>
                        <a:rPr lang="en-US" i="1" dirty="0" smtClean="0"/>
                        <a:t>7.79</a:t>
                      </a:r>
                      <a:endParaRPr lang="en-US" i="1" dirty="0"/>
                    </a:p>
                  </a:txBody>
                  <a:tcPr>
                    <a:lnB w="12700" cap="flat" cmpd="sng" algn="ctr">
                      <a:solidFill>
                        <a:schemeClr val="tx1"/>
                      </a:solidFill>
                      <a:prstDash val="solid"/>
                      <a:round/>
                      <a:headEnd type="none" w="med" len="med"/>
                      <a:tailEnd type="none" w="med" len="med"/>
                    </a:lnB>
                  </a:tcPr>
                </a:tc>
                <a:tc>
                  <a:txBody>
                    <a:bodyPr/>
                    <a:lstStyle/>
                    <a:p>
                      <a:pPr algn="ctr"/>
                      <a:r>
                        <a:rPr lang="en-US" i="1" dirty="0" smtClean="0"/>
                        <a:t>7.33</a:t>
                      </a:r>
                      <a:endParaRPr lang="en-US" i="1" dirty="0"/>
                    </a:p>
                  </a:txBody>
                  <a:tcPr>
                    <a:lnB w="12700" cap="flat" cmpd="sng" algn="ctr">
                      <a:solidFill>
                        <a:schemeClr val="tx1"/>
                      </a:solidFill>
                      <a:prstDash val="solid"/>
                      <a:round/>
                      <a:headEnd type="none" w="med" len="med"/>
                      <a:tailEnd type="none" w="med" len="med"/>
                    </a:lnB>
                  </a:tcPr>
                </a:tc>
                <a:tc>
                  <a:txBody>
                    <a:bodyPr/>
                    <a:lstStyle/>
                    <a:p>
                      <a:pPr algn="ctr"/>
                      <a:r>
                        <a:rPr lang="en-US" i="1" strike="sngStrike" dirty="0" smtClean="0"/>
                        <a:t>127.54</a:t>
                      </a:r>
                      <a:endParaRPr lang="en-US" i="1" strike="sngStrike"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0"/>
            <a:ext cx="8183880" cy="1051560"/>
          </a:xfrm>
        </p:spPr>
        <p:txBody>
          <a:bodyPr/>
          <a:lstStyle/>
          <a:p>
            <a:r>
              <a:rPr lang="en-US" dirty="0" smtClean="0"/>
              <a:t>Conclusions</a:t>
            </a:r>
            <a:endParaRPr lang="en-US" dirty="0"/>
          </a:p>
        </p:txBody>
      </p:sp>
      <p:sp>
        <p:nvSpPr>
          <p:cNvPr id="3" name="Content Placeholder 2"/>
          <p:cNvSpPr>
            <a:spLocks noGrp="1"/>
          </p:cNvSpPr>
          <p:nvPr>
            <p:ph idx="1"/>
          </p:nvPr>
        </p:nvSpPr>
        <p:spPr>
          <a:xfrm>
            <a:off x="502920" y="1146048"/>
            <a:ext cx="8183880" cy="4187952"/>
          </a:xfrm>
        </p:spPr>
        <p:txBody>
          <a:bodyPr>
            <a:normAutofit/>
          </a:bodyPr>
          <a:lstStyle/>
          <a:p>
            <a:r>
              <a:rPr lang="en-US" dirty="0" smtClean="0"/>
              <a:t>First determination of long-term erosion rates in Panama at the country scale</a:t>
            </a:r>
          </a:p>
          <a:p>
            <a:endParaRPr lang="en-US" dirty="0" smtClean="0"/>
          </a:p>
          <a:p>
            <a:r>
              <a:rPr lang="en-US" dirty="0" smtClean="0"/>
              <a:t>Highest cosmogenic-derived erosion rate of tropical climates (</a:t>
            </a:r>
            <a:r>
              <a:rPr lang="en-US" dirty="0" err="1" smtClean="0"/>
              <a:t>Portenga</a:t>
            </a:r>
            <a:r>
              <a:rPr lang="en-US" dirty="0" smtClean="0"/>
              <a:t> and </a:t>
            </a:r>
            <a:r>
              <a:rPr lang="en-US" dirty="0" err="1" smtClean="0"/>
              <a:t>Bierman</a:t>
            </a:r>
            <a:r>
              <a:rPr lang="en-US" dirty="0" smtClean="0"/>
              <a:t>, 2011)</a:t>
            </a:r>
          </a:p>
          <a:p>
            <a:pPr lvl="1"/>
            <a:r>
              <a:rPr lang="en-US" dirty="0" smtClean="0"/>
              <a:t>Only exceeded by several studies in California Switzerland, and Italy (Temperate and Polar climates)</a:t>
            </a:r>
          </a:p>
          <a:p>
            <a:pPr lvl="1"/>
            <a:endParaRPr lang="en-US" dirty="0" smtClean="0"/>
          </a:p>
          <a:p>
            <a:r>
              <a:rPr lang="en-US" dirty="0" smtClean="0"/>
              <a:t>Lack of relationship with topography – complex erosive dynamics</a:t>
            </a:r>
          </a:p>
          <a:p>
            <a:endParaRPr lang="en-US" dirty="0" smtClean="0"/>
          </a:p>
          <a:p>
            <a:pPr>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lide(fromBottom)">
                                      <p:cBhvr>
                                        <p:cTn id="12" dur="500"/>
                                        <p:tgtEl>
                                          <p:spTgt spid="3">
                                            <p:txEl>
                                              <p:pRg st="2" end="2"/>
                                            </p:txEl>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slide(fromBottom)">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slide(fromBottom)">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0"/>
            <a:ext cx="8183880" cy="1051560"/>
          </a:xfrm>
        </p:spPr>
        <p:txBody>
          <a:bodyPr/>
          <a:lstStyle/>
          <a:p>
            <a:r>
              <a:rPr lang="en-US" dirty="0" smtClean="0"/>
              <a:t>Objectives	</a:t>
            </a:r>
            <a:endParaRPr lang="en-US" dirty="0"/>
          </a:p>
        </p:txBody>
      </p:sp>
      <p:sp>
        <p:nvSpPr>
          <p:cNvPr id="3" name="Content Placeholder 2"/>
          <p:cNvSpPr>
            <a:spLocks noGrp="1"/>
          </p:cNvSpPr>
          <p:nvPr>
            <p:ph idx="1"/>
          </p:nvPr>
        </p:nvSpPr>
        <p:spPr>
          <a:xfrm>
            <a:off x="381000" y="1295400"/>
            <a:ext cx="8458200" cy="3200400"/>
          </a:xfrm>
        </p:spPr>
        <p:txBody>
          <a:bodyPr>
            <a:normAutofit/>
          </a:bodyPr>
          <a:lstStyle/>
          <a:p>
            <a:r>
              <a:rPr lang="en-US" dirty="0" smtClean="0"/>
              <a:t>Determine long-term erosion rates in Panama, using </a:t>
            </a:r>
            <a:r>
              <a:rPr lang="en-US" baseline="30000" dirty="0" smtClean="0"/>
              <a:t>10</a:t>
            </a:r>
            <a:r>
              <a:rPr lang="en-US" dirty="0" smtClean="0"/>
              <a:t>Be measured in river sediments </a:t>
            </a:r>
          </a:p>
          <a:p>
            <a:endParaRPr lang="en-US" dirty="0" smtClean="0"/>
          </a:p>
          <a:p>
            <a:r>
              <a:rPr lang="en-US" dirty="0" smtClean="0"/>
              <a:t>Effect of physiographic controls on erosion </a:t>
            </a:r>
          </a:p>
          <a:p>
            <a:endParaRPr lang="en-US" dirty="0" smtClean="0"/>
          </a:p>
          <a:p>
            <a:r>
              <a:rPr lang="en-US" dirty="0" smtClean="0"/>
              <a:t>Assess sediment delivery to rivers by landslide events, by way of grain-size analysis</a:t>
            </a:r>
          </a:p>
        </p:txBody>
      </p:sp>
      <p:pic>
        <p:nvPicPr>
          <p:cNvPr id="69634" name="Picture 2" descr="http://thefamousfrugalista.files.wordpress.com/2011/11/magnifying-glass5.gif"/>
          <p:cNvPicPr>
            <a:picLocks noChangeAspect="1" noChangeArrowheads="1"/>
          </p:cNvPicPr>
          <p:nvPr/>
        </p:nvPicPr>
        <p:blipFill>
          <a:blip r:embed="rId3" cstate="print"/>
          <a:srcRect/>
          <a:stretch>
            <a:fillRect/>
          </a:stretch>
        </p:blipFill>
        <p:spPr bwMode="auto">
          <a:xfrm>
            <a:off x="7315200" y="4215447"/>
            <a:ext cx="1683632" cy="248235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6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lide(fromBottom)">
                                      <p:cBhvr>
                                        <p:cTn id="11" dur="1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slide(fromBottom)">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slide(fromBottom)">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0"/>
            <a:ext cx="8183880" cy="1051560"/>
          </a:xfrm>
        </p:spPr>
        <p:txBody>
          <a:bodyPr/>
          <a:lstStyle/>
          <a:p>
            <a:r>
              <a:rPr lang="en-US" dirty="0" smtClean="0"/>
              <a:t>Future work</a:t>
            </a:r>
            <a:endParaRPr lang="en-US" dirty="0"/>
          </a:p>
        </p:txBody>
      </p:sp>
      <p:sp>
        <p:nvSpPr>
          <p:cNvPr id="3" name="Content Placeholder 2"/>
          <p:cNvSpPr>
            <a:spLocks noGrp="1"/>
          </p:cNvSpPr>
          <p:nvPr>
            <p:ph idx="1"/>
          </p:nvPr>
        </p:nvSpPr>
        <p:spPr>
          <a:xfrm>
            <a:off x="426720" y="1219200"/>
            <a:ext cx="8183880" cy="4187952"/>
          </a:xfrm>
        </p:spPr>
        <p:txBody>
          <a:bodyPr>
            <a:normAutofit lnSpcReduction="10000"/>
          </a:bodyPr>
          <a:lstStyle/>
          <a:p>
            <a:r>
              <a:rPr lang="en-US" dirty="0" smtClean="0"/>
              <a:t>Comparison to previously published work on cosmogenic-derived erosion rates in Panama and calculate changes in reservoir storage capacity at redefined erosion rates</a:t>
            </a:r>
          </a:p>
          <a:p>
            <a:endParaRPr lang="en-US" dirty="0" smtClean="0"/>
          </a:p>
          <a:p>
            <a:r>
              <a:rPr lang="en-US" dirty="0" smtClean="0"/>
              <a:t>Calculation of modern sediment yields to compare to long-term in our watersheds</a:t>
            </a:r>
          </a:p>
          <a:p>
            <a:pPr indent="0">
              <a:buNone/>
            </a:pPr>
            <a:endParaRPr lang="en-US" dirty="0" smtClean="0"/>
          </a:p>
          <a:p>
            <a:r>
              <a:rPr lang="en-US" dirty="0" smtClean="0"/>
              <a:t>Filling the spatial gaps in our study with both long-term and modern erosion rates data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lide(fromBottom)">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slide(fromBottom)">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0"/>
            <a:ext cx="8183880" cy="1051560"/>
          </a:xfrm>
        </p:spPr>
        <p:txBody>
          <a:bodyPr/>
          <a:lstStyle/>
          <a:p>
            <a:r>
              <a:rPr lang="en-US" dirty="0" smtClean="0"/>
              <a:t>Acknowledgements</a:t>
            </a:r>
            <a:endParaRPr lang="en-US" dirty="0"/>
          </a:p>
        </p:txBody>
      </p:sp>
      <p:sp>
        <p:nvSpPr>
          <p:cNvPr id="3" name="Content Placeholder 2"/>
          <p:cNvSpPr>
            <a:spLocks noGrp="1"/>
          </p:cNvSpPr>
          <p:nvPr>
            <p:ph idx="1"/>
          </p:nvPr>
        </p:nvSpPr>
        <p:spPr>
          <a:xfrm>
            <a:off x="381000" y="1447800"/>
            <a:ext cx="7620000" cy="5410200"/>
          </a:xfrm>
        </p:spPr>
        <p:txBody>
          <a:bodyPr>
            <a:normAutofit fontScale="85000" lnSpcReduction="20000"/>
          </a:bodyPr>
          <a:lstStyle/>
          <a:p>
            <a:r>
              <a:rPr lang="en-US" dirty="0" smtClean="0"/>
              <a:t>Committee</a:t>
            </a:r>
          </a:p>
          <a:p>
            <a:pPr lvl="1"/>
            <a:r>
              <a:rPr lang="en-US" dirty="0" smtClean="0"/>
              <a:t>Dr. Paul </a:t>
            </a:r>
            <a:r>
              <a:rPr lang="en-US" dirty="0" err="1" smtClean="0"/>
              <a:t>Bierman</a:t>
            </a:r>
            <a:endParaRPr lang="en-US" dirty="0" smtClean="0"/>
          </a:p>
          <a:p>
            <a:pPr lvl="1"/>
            <a:r>
              <a:rPr lang="en-US" dirty="0" smtClean="0"/>
              <a:t>Dr. Mary </a:t>
            </a:r>
            <a:r>
              <a:rPr lang="en-US" dirty="0" err="1" smtClean="0"/>
              <a:t>Watzin</a:t>
            </a:r>
            <a:endParaRPr lang="en-US" dirty="0" smtClean="0"/>
          </a:p>
          <a:p>
            <a:pPr lvl="1"/>
            <a:r>
              <a:rPr lang="en-US" dirty="0" smtClean="0"/>
              <a:t>Dr. Jim </a:t>
            </a:r>
            <a:r>
              <a:rPr lang="en-US" dirty="0" err="1" smtClean="0"/>
              <a:t>Vigoreaux</a:t>
            </a:r>
            <a:endParaRPr lang="en-US" dirty="0" smtClean="0"/>
          </a:p>
          <a:p>
            <a:pPr marL="329184" lvl="1" indent="0">
              <a:buNone/>
            </a:pPr>
            <a:endParaRPr lang="en-US" dirty="0" smtClean="0"/>
          </a:p>
          <a:p>
            <a:r>
              <a:rPr lang="en-US" dirty="0" smtClean="0"/>
              <a:t>Special Thanks</a:t>
            </a:r>
          </a:p>
          <a:p>
            <a:pPr lvl="1"/>
            <a:r>
              <a:rPr lang="en-US" dirty="0" smtClean="0"/>
              <a:t>Dr. Kyle K. Nichols</a:t>
            </a:r>
          </a:p>
          <a:p>
            <a:pPr lvl="1"/>
            <a:r>
              <a:rPr lang="en-US" dirty="0" smtClean="0"/>
              <a:t>Eric </a:t>
            </a:r>
            <a:r>
              <a:rPr lang="en-US" dirty="0" err="1" smtClean="0"/>
              <a:t>Portenga</a:t>
            </a:r>
            <a:endParaRPr lang="en-US" dirty="0" smtClean="0"/>
          </a:p>
          <a:p>
            <a:pPr lvl="1"/>
            <a:r>
              <a:rPr lang="en-US" dirty="0" smtClean="0"/>
              <a:t>Lucas </a:t>
            </a:r>
            <a:r>
              <a:rPr lang="en-US" dirty="0" err="1" smtClean="0"/>
              <a:t>Reusser</a:t>
            </a:r>
            <a:endParaRPr lang="en-US" dirty="0" smtClean="0"/>
          </a:p>
          <a:p>
            <a:pPr lvl="1"/>
            <a:endParaRPr lang="en-US" dirty="0" smtClean="0"/>
          </a:p>
          <a:p>
            <a:r>
              <a:rPr lang="en-US" dirty="0" smtClean="0"/>
              <a:t>Academic departments and personnel</a:t>
            </a:r>
          </a:p>
          <a:p>
            <a:pPr lvl="1"/>
            <a:r>
              <a:rPr lang="en-US" dirty="0" smtClean="0"/>
              <a:t>RSENR</a:t>
            </a:r>
          </a:p>
          <a:p>
            <a:pPr lvl="1"/>
            <a:r>
              <a:rPr lang="en-US" dirty="0" smtClean="0"/>
              <a:t>Geology </a:t>
            </a:r>
          </a:p>
          <a:p>
            <a:pPr lvl="1"/>
            <a:endParaRPr lang="en-US" dirty="0" smtClean="0"/>
          </a:p>
          <a:p>
            <a:r>
              <a:rPr lang="en-US" dirty="0" smtClean="0"/>
              <a:t>Family and Friends</a:t>
            </a:r>
          </a:p>
          <a:p>
            <a:pPr>
              <a:buNone/>
            </a:pPr>
            <a:endParaRPr lang="en-US" dirty="0" smtClean="0"/>
          </a:p>
          <a:p>
            <a:r>
              <a:rPr lang="en-US" dirty="0" smtClean="0"/>
              <a:t>Funding</a:t>
            </a:r>
          </a:p>
          <a:p>
            <a:pPr lvl="1"/>
            <a:r>
              <a:rPr lang="en-US" dirty="0" smtClean="0"/>
              <a:t>ARO Funding</a:t>
            </a:r>
          </a:p>
          <a:p>
            <a:pPr lvl="1"/>
            <a:r>
              <a:rPr lang="en-US" dirty="0" smtClean="0"/>
              <a:t>UVM Graduate College</a:t>
            </a:r>
          </a:p>
          <a:p>
            <a:pPr lvl="1"/>
            <a:r>
              <a:rPr lang="en-US" dirty="0" smtClean="0"/>
              <a:t>RSENR</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183880" cy="1051560"/>
          </a:xfrm>
        </p:spPr>
        <p:txBody>
          <a:bodyPr/>
          <a:lstStyle/>
          <a:p>
            <a:r>
              <a:rPr lang="en-US" dirty="0" smtClean="0"/>
              <a:t>Thanks for your attention</a:t>
            </a:r>
            <a:endParaRPr lang="en-US" dirty="0"/>
          </a:p>
        </p:txBody>
      </p:sp>
      <p:pic>
        <p:nvPicPr>
          <p:cNvPr id="75780" name="Picture 4" descr="http://www.johnbendever.com/wp-content/uploads/question.jpg"/>
          <p:cNvPicPr>
            <a:picLocks noChangeAspect="1" noChangeArrowheads="1"/>
          </p:cNvPicPr>
          <p:nvPr/>
        </p:nvPicPr>
        <p:blipFill>
          <a:blip r:embed="rId2" cstate="print"/>
          <a:srcRect/>
          <a:stretch>
            <a:fillRect/>
          </a:stretch>
        </p:blipFill>
        <p:spPr bwMode="auto">
          <a:xfrm>
            <a:off x="2667000" y="1219200"/>
            <a:ext cx="4438650" cy="4438651"/>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3810000" cy="1066800"/>
          </a:xfrm>
        </p:spPr>
        <p:txBody>
          <a:bodyPr>
            <a:normAutofit/>
          </a:bodyPr>
          <a:lstStyle/>
          <a:p>
            <a:r>
              <a:rPr lang="en-US" sz="2400" dirty="0" smtClean="0"/>
              <a:t>Location</a:t>
            </a:r>
          </a:p>
          <a:p>
            <a:pPr lvl="1"/>
            <a:r>
              <a:rPr lang="en-US" sz="1600" dirty="0" smtClean="0"/>
              <a:t>7° - 9° N</a:t>
            </a:r>
          </a:p>
          <a:p>
            <a:pPr lvl="1"/>
            <a:r>
              <a:rPr lang="en-US" sz="1600" dirty="0" smtClean="0"/>
              <a:t>77 ° - 83 ° W</a:t>
            </a:r>
          </a:p>
          <a:p>
            <a:pPr lvl="1">
              <a:buNone/>
            </a:pPr>
            <a:endParaRPr lang="en-US" sz="2400" dirty="0"/>
          </a:p>
        </p:txBody>
      </p:sp>
      <p:sp>
        <p:nvSpPr>
          <p:cNvPr id="8" name="Title 3"/>
          <p:cNvSpPr>
            <a:spLocks noGrp="1"/>
          </p:cNvSpPr>
          <p:nvPr>
            <p:ph type="title"/>
          </p:nvPr>
        </p:nvSpPr>
        <p:spPr>
          <a:xfrm>
            <a:off x="480060" y="0"/>
            <a:ext cx="8183880" cy="1051560"/>
          </a:xfrm>
        </p:spPr>
        <p:txBody>
          <a:bodyPr/>
          <a:lstStyle/>
          <a:p>
            <a:r>
              <a:rPr lang="en-US" dirty="0" smtClean="0"/>
              <a:t>Panama</a:t>
            </a:r>
            <a:endParaRPr lang="en-US" dirty="0"/>
          </a:p>
        </p:txBody>
      </p:sp>
      <p:sp>
        <p:nvSpPr>
          <p:cNvPr id="9" name="Content Placeholder 2"/>
          <p:cNvSpPr txBox="1">
            <a:spLocks/>
          </p:cNvSpPr>
          <p:nvPr/>
        </p:nvSpPr>
        <p:spPr>
          <a:xfrm>
            <a:off x="4876800" y="1219200"/>
            <a:ext cx="3810000" cy="1371600"/>
          </a:xfrm>
          <a:prstGeom prst="rect">
            <a:avLst/>
          </a:prstGeom>
        </p:spPr>
        <p:txBody>
          <a:bodyPr lIns="45720" rIns="45720">
            <a:normAutofit/>
          </a:bodyPr>
          <a:lstStyle/>
          <a:p>
            <a:pPr marL="0" marR="0" lvl="0" indent="-274320" algn="l" defTabSz="914400" eaLnBrk="1" fontAlgn="auto" latinLnBrk="0" hangingPunct="1">
              <a:lnSpc>
                <a:spcPct val="100000"/>
              </a:lnSpc>
              <a:spcBef>
                <a:spcPts val="0"/>
              </a:spcBef>
              <a:spcAft>
                <a:spcPts val="0"/>
              </a:spcAft>
              <a:buClr>
                <a:schemeClr val="accent1"/>
              </a:buClr>
              <a:buSzPct val="80000"/>
              <a:buFont typeface="Wingdings 2" pitchFamily="18" charset="2"/>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lt"/>
                <a:cs typeface="+mn-lt"/>
              </a:rPr>
              <a:t>Climate</a:t>
            </a:r>
          </a:p>
          <a:p>
            <a:pPr marL="557784" lvl="1" indent="-228600">
              <a:buClr>
                <a:schemeClr val="tx2"/>
              </a:buClr>
              <a:buFont typeface="Wingdings 2" pitchFamily="18" charset="2"/>
              <a:buChar char=""/>
            </a:pPr>
            <a:r>
              <a:rPr kumimoji="0" lang="en-US" sz="1600" b="0" i="0" u="none" strike="noStrike" kern="0" cap="none" spc="0" normalizeH="0" baseline="0" noProof="0" dirty="0" smtClean="0">
                <a:ln>
                  <a:noFill/>
                </a:ln>
                <a:solidFill>
                  <a:schemeClr val="tx1"/>
                </a:solidFill>
                <a:effectLst/>
                <a:uLnTx/>
                <a:uFillTx/>
                <a:latin typeface="+mn-lt"/>
                <a:ea typeface="+mn-lt"/>
                <a:cs typeface="+mn-lt"/>
              </a:rPr>
              <a:t>24</a:t>
            </a:r>
            <a:r>
              <a:rPr kumimoji="0" lang="en-US" sz="1600" b="0" i="0" u="none" strike="noStrike" kern="0" cap="none" spc="0" normalizeH="0" noProof="0" dirty="0" smtClean="0">
                <a:ln>
                  <a:noFill/>
                </a:ln>
                <a:solidFill>
                  <a:schemeClr val="tx1"/>
                </a:solidFill>
                <a:effectLst/>
                <a:uLnTx/>
                <a:uFillTx/>
                <a:latin typeface="+mn-lt"/>
                <a:ea typeface="+mn-lt"/>
                <a:cs typeface="+mn-lt"/>
              </a:rPr>
              <a:t> – 28 </a:t>
            </a:r>
            <a:r>
              <a:rPr lang="en-US" sz="1600" kern="0" dirty="0" smtClean="0">
                <a:ea typeface="+mn-lt"/>
                <a:cs typeface="+mn-lt"/>
              </a:rPr>
              <a:t>°C</a:t>
            </a:r>
            <a:endParaRPr kumimoji="0" lang="en-US" sz="1600" b="0" i="0" u="none" strike="noStrike" kern="0" cap="none" spc="0" normalizeH="0" noProof="0" dirty="0" smtClean="0">
              <a:ln>
                <a:noFill/>
              </a:ln>
              <a:solidFill>
                <a:schemeClr val="tx1"/>
              </a:solidFill>
              <a:effectLst/>
              <a:uLnTx/>
              <a:uFillTx/>
              <a:latin typeface="+mn-lt"/>
              <a:ea typeface="+mn-lt"/>
              <a:cs typeface="+mn-lt"/>
            </a:endParaRPr>
          </a:p>
          <a:p>
            <a:pPr marL="557784" marR="0" lvl="1" indent="-228600" algn="l" defTabSz="914400" eaLnBrk="1" fontAlgn="auto" latinLnBrk="0" hangingPunct="1">
              <a:lnSpc>
                <a:spcPct val="100000"/>
              </a:lnSpc>
              <a:spcBef>
                <a:spcPts val="0"/>
              </a:spcBef>
              <a:spcAft>
                <a:spcPts val="0"/>
              </a:spcAft>
              <a:buClr>
                <a:schemeClr val="tx2"/>
              </a:buClr>
              <a:buSzTx/>
              <a:buFont typeface="Wingdings 2" pitchFamily="18" charset="2"/>
              <a:buChar char=""/>
              <a:tabLst/>
              <a:defRPr/>
            </a:pPr>
            <a:r>
              <a:rPr lang="en-US" sz="1600" kern="0" dirty="0" smtClean="0">
                <a:ea typeface="+mn-lt"/>
                <a:cs typeface="+mn-lt"/>
              </a:rPr>
              <a:t>1,500 – 3,000 mm Pacific slope</a:t>
            </a:r>
          </a:p>
          <a:p>
            <a:pPr marL="557784" marR="0" lvl="1" indent="-228600" algn="l" defTabSz="914400" eaLnBrk="1" fontAlgn="auto" latinLnBrk="0" hangingPunct="1">
              <a:lnSpc>
                <a:spcPct val="100000"/>
              </a:lnSpc>
              <a:spcBef>
                <a:spcPts val="0"/>
              </a:spcBef>
              <a:spcAft>
                <a:spcPts val="0"/>
              </a:spcAft>
              <a:buClr>
                <a:schemeClr val="tx2"/>
              </a:buClr>
              <a:buSzTx/>
              <a:buFont typeface="Wingdings 2" pitchFamily="18" charset="2"/>
              <a:buChar char=""/>
              <a:tabLst/>
              <a:defRPr/>
            </a:pPr>
            <a:r>
              <a:rPr kumimoji="0" lang="en-US" sz="1600" b="0" i="0" u="none" strike="noStrike" kern="0" cap="none" spc="0" normalizeH="0" baseline="0" noProof="0" dirty="0" smtClean="0">
                <a:ln>
                  <a:noFill/>
                </a:ln>
                <a:solidFill>
                  <a:schemeClr val="tx1"/>
                </a:solidFill>
                <a:effectLst/>
                <a:uLnTx/>
                <a:uFillTx/>
                <a:latin typeface="+mn-lt"/>
                <a:ea typeface="+mn-lt"/>
                <a:cs typeface="+mn-lt"/>
              </a:rPr>
              <a:t>4,000 mm Caribbean slope</a:t>
            </a:r>
          </a:p>
        </p:txBody>
      </p:sp>
      <p:grpSp>
        <p:nvGrpSpPr>
          <p:cNvPr id="13" name="Group 12"/>
          <p:cNvGrpSpPr/>
          <p:nvPr/>
        </p:nvGrpSpPr>
        <p:grpSpPr>
          <a:xfrm>
            <a:off x="3733800" y="2819400"/>
            <a:ext cx="5257800" cy="3096399"/>
            <a:chOff x="3733800" y="2819400"/>
            <a:chExt cx="5257800" cy="3096399"/>
          </a:xfrm>
        </p:grpSpPr>
        <p:pic>
          <p:nvPicPr>
            <p:cNvPr id="10" name="Picture 9" descr="Fig.2.jpg"/>
            <p:cNvPicPr/>
            <p:nvPr/>
          </p:nvPicPr>
          <p:blipFill>
            <a:blip r:embed="rId3" cstate="print"/>
            <a:srcRect l="5798" t="13803" r="5795" b="24849"/>
            <a:stretch>
              <a:fillRect/>
            </a:stretch>
          </p:blipFill>
          <p:spPr>
            <a:xfrm>
              <a:off x="3733800" y="2819400"/>
              <a:ext cx="5257800" cy="2819400"/>
            </a:xfrm>
            <a:prstGeom prst="rect">
              <a:avLst/>
            </a:prstGeom>
          </p:spPr>
        </p:pic>
        <p:sp>
          <p:nvSpPr>
            <p:cNvPr id="7" name="TextBox 6"/>
            <p:cNvSpPr txBox="1"/>
            <p:nvPr/>
          </p:nvSpPr>
          <p:spPr>
            <a:xfrm>
              <a:off x="3733800" y="5638800"/>
              <a:ext cx="3124200" cy="276999"/>
            </a:xfrm>
            <a:prstGeom prst="rect">
              <a:avLst/>
            </a:prstGeom>
            <a:noFill/>
          </p:spPr>
          <p:txBody>
            <a:bodyPr wrap="square" rtlCol="0">
              <a:spAutoFit/>
            </a:bodyPr>
            <a:lstStyle/>
            <a:p>
              <a:r>
                <a:rPr lang="en-US" sz="1200" dirty="0" smtClean="0"/>
                <a:t>Panama relief </a:t>
              </a:r>
              <a:endParaRPr lang="en-US" sz="1200" dirty="0"/>
            </a:p>
          </p:txBody>
        </p:sp>
      </p:grpSp>
      <p:grpSp>
        <p:nvGrpSpPr>
          <p:cNvPr id="12" name="Group 11"/>
          <p:cNvGrpSpPr/>
          <p:nvPr/>
        </p:nvGrpSpPr>
        <p:grpSpPr>
          <a:xfrm>
            <a:off x="304800" y="2209800"/>
            <a:ext cx="3200400" cy="4544199"/>
            <a:chOff x="304800" y="2209800"/>
            <a:chExt cx="3200400" cy="4544199"/>
          </a:xfrm>
        </p:grpSpPr>
        <p:pic>
          <p:nvPicPr>
            <p:cNvPr id="14337" name="Picture 1" descr="C:\Users\vsosa\Documents\ACADEMIC\Panama\Thesis Figures\fig 1.1_F.png"/>
            <p:cNvPicPr>
              <a:picLocks noChangeAspect="1" noChangeArrowheads="1"/>
            </p:cNvPicPr>
            <p:nvPr/>
          </p:nvPicPr>
          <p:blipFill>
            <a:blip r:embed="rId4" cstate="print"/>
            <a:srcRect l="8301" t="6410" r="7533" b="6410"/>
            <a:stretch>
              <a:fillRect/>
            </a:stretch>
          </p:blipFill>
          <p:spPr bwMode="auto">
            <a:xfrm>
              <a:off x="304800" y="2209800"/>
              <a:ext cx="3200400" cy="4292600"/>
            </a:xfrm>
            <a:prstGeom prst="rect">
              <a:avLst/>
            </a:prstGeom>
            <a:noFill/>
          </p:spPr>
        </p:pic>
        <p:sp>
          <p:nvSpPr>
            <p:cNvPr id="11" name="TextBox 10"/>
            <p:cNvSpPr txBox="1"/>
            <p:nvPr/>
          </p:nvSpPr>
          <p:spPr>
            <a:xfrm>
              <a:off x="304800" y="6477000"/>
              <a:ext cx="3124200" cy="276999"/>
            </a:xfrm>
            <a:prstGeom prst="rect">
              <a:avLst/>
            </a:prstGeom>
            <a:noFill/>
          </p:spPr>
          <p:txBody>
            <a:bodyPr wrap="square" rtlCol="0">
              <a:spAutoFit/>
            </a:bodyPr>
            <a:lstStyle/>
            <a:p>
              <a:r>
                <a:rPr lang="en-US" sz="1200" dirty="0" smtClean="0"/>
                <a:t>Location of Panama </a:t>
              </a:r>
              <a:endParaRPr lang="en-US" sz="12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strVal val="#ppt_w*0.70"/>
                                          </p:val>
                                        </p:tav>
                                        <p:tav tm="100000">
                                          <p:val>
                                            <p:strVal val="#ppt_w"/>
                                          </p:val>
                                        </p:tav>
                                      </p:tavLst>
                                    </p:anim>
                                    <p:anim calcmode="lin" valueType="num">
                                      <p:cBhvr>
                                        <p:cTn id="22" dur="1000" fill="hold"/>
                                        <p:tgtEl>
                                          <p:spTgt spid="12"/>
                                        </p:tgtEl>
                                        <p:attrNameLst>
                                          <p:attrName>ppt_h</p:attrName>
                                        </p:attrNameLst>
                                      </p:cBhvr>
                                      <p:tavLst>
                                        <p:tav tm="0">
                                          <p:val>
                                            <p:strVal val="#ppt_h"/>
                                          </p:val>
                                        </p:tav>
                                        <p:tav tm="100000">
                                          <p:val>
                                            <p:strVal val="#ppt_h"/>
                                          </p:val>
                                        </p:tav>
                                      </p:tavLst>
                                    </p:anim>
                                    <p:animEffect transition="in" filter="fade">
                                      <p:cBhvr>
                                        <p:cTn id="23" dur="10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 calcmode="lin" valueType="num">
                                      <p:cBhvr additive="base">
                                        <p:cTn id="28" dur="10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29" dur="1000" fill="hold"/>
                                        <p:tgtEl>
                                          <p:spTgt spid="9">
                                            <p:txEl>
                                              <p:pRg st="0" end="0"/>
                                            </p:txEl>
                                          </p:spTgt>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9">
                                            <p:txEl>
                                              <p:pRg st="1" end="1"/>
                                            </p:txEl>
                                          </p:spTgt>
                                        </p:tgtEl>
                                        <p:attrNameLst>
                                          <p:attrName>style.visibility</p:attrName>
                                        </p:attrNameLst>
                                      </p:cBhvr>
                                      <p:to>
                                        <p:strVal val="visible"/>
                                      </p:to>
                                    </p:set>
                                    <p:anim calcmode="lin" valueType="num">
                                      <p:cBhvr additive="base">
                                        <p:cTn id="32" dur="1000" fill="hold"/>
                                        <p:tgtEl>
                                          <p:spTgt spid="9">
                                            <p:txEl>
                                              <p:pRg st="1" end="1"/>
                                            </p:txEl>
                                          </p:spTgt>
                                        </p:tgtEl>
                                        <p:attrNameLst>
                                          <p:attrName>ppt_x</p:attrName>
                                        </p:attrNameLst>
                                      </p:cBhvr>
                                      <p:tavLst>
                                        <p:tav tm="0">
                                          <p:val>
                                            <p:strVal val="1+#ppt_w/2"/>
                                          </p:val>
                                        </p:tav>
                                        <p:tav tm="100000">
                                          <p:val>
                                            <p:strVal val="#ppt_x"/>
                                          </p:val>
                                        </p:tav>
                                      </p:tavLst>
                                    </p:anim>
                                    <p:anim calcmode="lin" valueType="num">
                                      <p:cBhvr additive="base">
                                        <p:cTn id="33" dur="1000" fill="hold"/>
                                        <p:tgtEl>
                                          <p:spTgt spid="9">
                                            <p:txEl>
                                              <p:pRg st="1" end="1"/>
                                            </p:txEl>
                                          </p:spTgt>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9">
                                            <p:txEl>
                                              <p:pRg st="2" end="2"/>
                                            </p:txEl>
                                          </p:spTgt>
                                        </p:tgtEl>
                                        <p:attrNameLst>
                                          <p:attrName>style.visibility</p:attrName>
                                        </p:attrNameLst>
                                      </p:cBhvr>
                                      <p:to>
                                        <p:strVal val="visible"/>
                                      </p:to>
                                    </p:set>
                                    <p:anim calcmode="lin" valueType="num">
                                      <p:cBhvr additive="base">
                                        <p:cTn id="36" dur="1000" fill="hold"/>
                                        <p:tgtEl>
                                          <p:spTgt spid="9">
                                            <p:txEl>
                                              <p:pRg st="2" end="2"/>
                                            </p:txEl>
                                          </p:spTgt>
                                        </p:tgtEl>
                                        <p:attrNameLst>
                                          <p:attrName>ppt_x</p:attrName>
                                        </p:attrNameLst>
                                      </p:cBhvr>
                                      <p:tavLst>
                                        <p:tav tm="0">
                                          <p:val>
                                            <p:strVal val="1+#ppt_w/2"/>
                                          </p:val>
                                        </p:tav>
                                        <p:tav tm="100000">
                                          <p:val>
                                            <p:strVal val="#ppt_x"/>
                                          </p:val>
                                        </p:tav>
                                      </p:tavLst>
                                    </p:anim>
                                    <p:anim calcmode="lin" valueType="num">
                                      <p:cBhvr additive="base">
                                        <p:cTn id="37" dur="1000" fill="hold"/>
                                        <p:tgtEl>
                                          <p:spTgt spid="9">
                                            <p:txEl>
                                              <p:pRg st="2" end="2"/>
                                            </p:txEl>
                                          </p:spTgt>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9">
                                            <p:txEl>
                                              <p:pRg st="3" end="3"/>
                                            </p:txEl>
                                          </p:spTgt>
                                        </p:tgtEl>
                                        <p:attrNameLst>
                                          <p:attrName>style.visibility</p:attrName>
                                        </p:attrNameLst>
                                      </p:cBhvr>
                                      <p:to>
                                        <p:strVal val="visible"/>
                                      </p:to>
                                    </p:set>
                                    <p:anim calcmode="lin" valueType="num">
                                      <p:cBhvr additive="base">
                                        <p:cTn id="40" dur="1000" fill="hold"/>
                                        <p:tgtEl>
                                          <p:spTgt spid="9">
                                            <p:txEl>
                                              <p:pRg st="3" end="3"/>
                                            </p:txEl>
                                          </p:spTgt>
                                        </p:tgtEl>
                                        <p:attrNameLst>
                                          <p:attrName>ppt_x</p:attrName>
                                        </p:attrNameLst>
                                      </p:cBhvr>
                                      <p:tavLst>
                                        <p:tav tm="0">
                                          <p:val>
                                            <p:strVal val="1+#ppt_w/2"/>
                                          </p:val>
                                        </p:tav>
                                        <p:tav tm="100000">
                                          <p:val>
                                            <p:strVal val="#ppt_x"/>
                                          </p:val>
                                        </p:tav>
                                      </p:tavLst>
                                    </p:anim>
                                    <p:anim calcmode="lin" valueType="num">
                                      <p:cBhvr additive="base">
                                        <p:cTn id="41" dur="1000" fill="hold"/>
                                        <p:tgtEl>
                                          <p:spTgt spid="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55" presetClass="entr" presetSubtype="0"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strVal val="#ppt_w*0.70"/>
                                          </p:val>
                                        </p:tav>
                                        <p:tav tm="100000">
                                          <p:val>
                                            <p:strVal val="#ppt_w"/>
                                          </p:val>
                                        </p:tav>
                                      </p:tavLst>
                                    </p:anim>
                                    <p:anim calcmode="lin" valueType="num">
                                      <p:cBhvr>
                                        <p:cTn id="47" dur="1000" fill="hold"/>
                                        <p:tgtEl>
                                          <p:spTgt spid="13"/>
                                        </p:tgtEl>
                                        <p:attrNameLst>
                                          <p:attrName>ppt_h</p:attrName>
                                        </p:attrNameLst>
                                      </p:cBhvr>
                                      <p:tavLst>
                                        <p:tav tm="0">
                                          <p:val>
                                            <p:strVal val="#ppt_h"/>
                                          </p:val>
                                        </p:tav>
                                        <p:tav tm="100000">
                                          <p:val>
                                            <p:strVal val="#ppt_h"/>
                                          </p:val>
                                        </p:tav>
                                      </p:tavLst>
                                    </p:anim>
                                    <p:animEffect transition="in" filter="fade">
                                      <p:cBhvr>
                                        <p:cTn id="4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0"/>
            <a:ext cx="8183880" cy="1051560"/>
          </a:xfrm>
        </p:spPr>
        <p:txBody>
          <a:bodyPr/>
          <a:lstStyle/>
          <a:p>
            <a:r>
              <a:rPr lang="en-US" dirty="0" smtClean="0"/>
              <a:t>Sediments</a:t>
            </a:r>
            <a:endParaRPr lang="en-US" dirty="0"/>
          </a:p>
        </p:txBody>
      </p:sp>
      <p:sp>
        <p:nvSpPr>
          <p:cNvPr id="3" name="Content Placeholder 2"/>
          <p:cNvSpPr>
            <a:spLocks noGrp="1"/>
          </p:cNvSpPr>
          <p:nvPr>
            <p:ph sz="half" idx="1"/>
          </p:nvPr>
        </p:nvSpPr>
        <p:spPr>
          <a:xfrm>
            <a:off x="457200" y="1600200"/>
            <a:ext cx="3657600" cy="3276599"/>
          </a:xfrm>
        </p:spPr>
        <p:txBody>
          <a:bodyPr/>
          <a:lstStyle/>
          <a:p>
            <a:r>
              <a:rPr lang="en-US" dirty="0" smtClean="0"/>
              <a:t>Aquatic biota</a:t>
            </a:r>
          </a:p>
          <a:p>
            <a:pPr lvl="1"/>
            <a:r>
              <a:rPr lang="en-US" dirty="0" smtClean="0"/>
              <a:t>Temperature</a:t>
            </a:r>
          </a:p>
          <a:p>
            <a:pPr lvl="1"/>
            <a:r>
              <a:rPr lang="en-US" dirty="0" smtClean="0"/>
              <a:t>Dissolved oxygen</a:t>
            </a:r>
          </a:p>
          <a:p>
            <a:pPr lvl="1"/>
            <a:r>
              <a:rPr lang="en-US" dirty="0" smtClean="0"/>
              <a:t>Primary producers activity</a:t>
            </a:r>
          </a:p>
          <a:p>
            <a:r>
              <a:rPr lang="en-US" dirty="0" smtClean="0"/>
              <a:t>Water treatment</a:t>
            </a:r>
          </a:p>
          <a:p>
            <a:r>
              <a:rPr lang="en-US" dirty="0" smtClean="0"/>
              <a:t>Reservoir lifetime</a:t>
            </a:r>
          </a:p>
        </p:txBody>
      </p:sp>
      <p:sp>
        <p:nvSpPr>
          <p:cNvPr id="10" name="Chord 9"/>
          <p:cNvSpPr/>
          <p:nvPr/>
        </p:nvSpPr>
        <p:spPr>
          <a:xfrm rot="17582173">
            <a:off x="4780700" y="2113701"/>
            <a:ext cx="1828800" cy="1828800"/>
          </a:xfrm>
          <a:prstGeom prst="chord">
            <a:avLst/>
          </a:prstGeom>
          <a:gradFill flip="none" rotWithShape="1">
            <a:gsLst>
              <a:gs pos="0">
                <a:schemeClr val="accent3">
                  <a:tint val="65000"/>
                  <a:satMod val="270000"/>
                </a:schemeClr>
              </a:gs>
              <a:gs pos="25000">
                <a:schemeClr val="accent3">
                  <a:tint val="60000"/>
                  <a:satMod val="300000"/>
                </a:schemeClr>
              </a:gs>
              <a:gs pos="100000">
                <a:schemeClr val="accent3">
                  <a:tint val="29000"/>
                  <a:satMod val="400000"/>
                </a:schemeClr>
              </a:gs>
            </a:gsLst>
            <a:path path="circle">
              <a:fillToRect t="100000" r="100000"/>
            </a:path>
            <a:tileRect l="-100000" b="-100000"/>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11" name="Straight Arrow Connector 10"/>
          <p:cNvCxnSpPr/>
          <p:nvPr/>
        </p:nvCxnSpPr>
        <p:spPr>
          <a:xfrm>
            <a:off x="5410199" y="1524000"/>
            <a:ext cx="0" cy="1752600"/>
          </a:xfrm>
          <a:prstGeom prst="straightConnector1">
            <a:avLst/>
          </a:prstGeom>
          <a:ln w="127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638799" y="1524000"/>
            <a:ext cx="0" cy="2057400"/>
          </a:xfrm>
          <a:prstGeom prst="straightConnector1">
            <a:avLst/>
          </a:prstGeom>
          <a:ln w="127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867399" y="1524000"/>
            <a:ext cx="0" cy="1752600"/>
          </a:xfrm>
          <a:prstGeom prst="straightConnector1">
            <a:avLst/>
          </a:prstGeom>
          <a:ln w="127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4" name="Chord 13"/>
          <p:cNvSpPr/>
          <p:nvPr/>
        </p:nvSpPr>
        <p:spPr>
          <a:xfrm rot="17582173">
            <a:off x="6761899" y="2113700"/>
            <a:ext cx="1828800" cy="1828800"/>
          </a:xfrm>
          <a:prstGeom prst="chord">
            <a:avLst/>
          </a:prstGeom>
          <a:gradFill flip="none" rotWithShape="1">
            <a:gsLst>
              <a:gs pos="0">
                <a:schemeClr val="accent3">
                  <a:tint val="65000"/>
                  <a:satMod val="270000"/>
                </a:schemeClr>
              </a:gs>
              <a:gs pos="25000">
                <a:schemeClr val="accent3">
                  <a:tint val="60000"/>
                  <a:satMod val="300000"/>
                </a:schemeClr>
              </a:gs>
              <a:gs pos="100000">
                <a:schemeClr val="accent3">
                  <a:tint val="29000"/>
                  <a:satMod val="400000"/>
                </a:schemeClr>
              </a:gs>
            </a:gsLst>
            <a:path path="circle">
              <a:fillToRect t="100000" r="100000"/>
            </a:path>
            <a:tileRect l="-100000" b="-100000"/>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6" name="Oval 15"/>
          <p:cNvSpPr/>
          <p:nvPr/>
        </p:nvSpPr>
        <p:spPr>
          <a:xfrm>
            <a:off x="7062040" y="2743199"/>
            <a:ext cx="137160" cy="13716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7" name="Oval 16"/>
          <p:cNvSpPr/>
          <p:nvPr/>
        </p:nvSpPr>
        <p:spPr>
          <a:xfrm>
            <a:off x="7199200" y="2819399"/>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8" name="Oval 17"/>
          <p:cNvSpPr/>
          <p:nvPr/>
        </p:nvSpPr>
        <p:spPr>
          <a:xfrm>
            <a:off x="7427800" y="2743199"/>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Oval 18"/>
          <p:cNvSpPr/>
          <p:nvPr/>
        </p:nvSpPr>
        <p:spPr>
          <a:xfrm>
            <a:off x="8037400" y="2895599"/>
            <a:ext cx="76200" cy="762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0" name="Oval 19"/>
          <p:cNvSpPr/>
          <p:nvPr/>
        </p:nvSpPr>
        <p:spPr>
          <a:xfrm>
            <a:off x="7885000" y="2743199"/>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1" name="Oval 20"/>
          <p:cNvSpPr/>
          <p:nvPr/>
        </p:nvSpPr>
        <p:spPr>
          <a:xfrm>
            <a:off x="7732600" y="2819399"/>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2" name="Oval 21"/>
          <p:cNvSpPr/>
          <p:nvPr/>
        </p:nvSpPr>
        <p:spPr>
          <a:xfrm>
            <a:off x="8113600" y="2743199"/>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3" name="Oval 22"/>
          <p:cNvSpPr/>
          <p:nvPr/>
        </p:nvSpPr>
        <p:spPr>
          <a:xfrm>
            <a:off x="6894400" y="2743199"/>
            <a:ext cx="76200" cy="762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24" name="Straight Arrow Connector 23"/>
          <p:cNvCxnSpPr/>
          <p:nvPr/>
        </p:nvCxnSpPr>
        <p:spPr>
          <a:xfrm>
            <a:off x="7656400" y="1295399"/>
            <a:ext cx="0" cy="2133600"/>
          </a:xfrm>
          <a:prstGeom prst="straightConnector1">
            <a:avLst/>
          </a:prstGeom>
          <a:ln w="1270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7275400" y="1676399"/>
            <a:ext cx="152400" cy="1219200"/>
            <a:chOff x="7275400" y="1676399"/>
            <a:chExt cx="152400" cy="1219200"/>
          </a:xfrm>
        </p:grpSpPr>
        <p:cxnSp>
          <p:nvCxnSpPr>
            <p:cNvPr id="25" name="Straight Arrow Connector 24"/>
            <p:cNvCxnSpPr/>
            <p:nvPr/>
          </p:nvCxnSpPr>
          <p:spPr>
            <a:xfrm flipV="1">
              <a:off x="7275400" y="2362199"/>
              <a:ext cx="152400" cy="533400"/>
            </a:xfrm>
            <a:prstGeom prst="straightConnector1">
              <a:avLst/>
            </a:prstGeom>
            <a:ln w="127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275400" y="1676399"/>
              <a:ext cx="0" cy="1219200"/>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28" name="Oval 27"/>
          <p:cNvSpPr/>
          <p:nvPr/>
        </p:nvSpPr>
        <p:spPr>
          <a:xfrm>
            <a:off x="8342200" y="2743199"/>
            <a:ext cx="76200" cy="762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9" name="Oval 28"/>
          <p:cNvSpPr/>
          <p:nvPr/>
        </p:nvSpPr>
        <p:spPr>
          <a:xfrm>
            <a:off x="8266000" y="2895599"/>
            <a:ext cx="76200" cy="762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34" name="Group 33"/>
          <p:cNvGrpSpPr/>
          <p:nvPr/>
        </p:nvGrpSpPr>
        <p:grpSpPr>
          <a:xfrm>
            <a:off x="7961200" y="1600199"/>
            <a:ext cx="152400" cy="1219200"/>
            <a:chOff x="7961200" y="1600199"/>
            <a:chExt cx="152400" cy="1219200"/>
          </a:xfrm>
        </p:grpSpPr>
        <p:cxnSp>
          <p:nvCxnSpPr>
            <p:cNvPr id="27" name="Straight Arrow Connector 26"/>
            <p:cNvCxnSpPr/>
            <p:nvPr/>
          </p:nvCxnSpPr>
          <p:spPr>
            <a:xfrm flipV="1">
              <a:off x="7961200" y="2285999"/>
              <a:ext cx="152400" cy="533400"/>
            </a:xfrm>
            <a:prstGeom prst="straightConnector1">
              <a:avLst/>
            </a:prstGeom>
            <a:ln w="127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961200" y="1600199"/>
              <a:ext cx="0" cy="1219200"/>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31" name="Group 8"/>
          <p:cNvGrpSpPr/>
          <p:nvPr/>
        </p:nvGrpSpPr>
        <p:grpSpPr>
          <a:xfrm>
            <a:off x="5181600" y="4572000"/>
            <a:ext cx="3352800" cy="1962151"/>
            <a:chOff x="609600" y="3962400"/>
            <a:chExt cx="2974206" cy="1962151"/>
          </a:xfrm>
        </p:grpSpPr>
        <p:pic>
          <p:nvPicPr>
            <p:cNvPr id="33" name="Picture 2" descr="Juvenile cod and mysid prey in turbid water"/>
            <p:cNvPicPr>
              <a:picLocks noChangeAspect="1" noChangeArrowheads="1"/>
            </p:cNvPicPr>
            <p:nvPr/>
          </p:nvPicPr>
          <p:blipFill>
            <a:blip r:embed="rId3" cstate="print"/>
            <a:srcRect/>
            <a:stretch>
              <a:fillRect/>
            </a:stretch>
          </p:blipFill>
          <p:spPr bwMode="auto">
            <a:xfrm>
              <a:off x="609600" y="3962400"/>
              <a:ext cx="2974206" cy="1962151"/>
            </a:xfrm>
            <a:prstGeom prst="rect">
              <a:avLst/>
            </a:prstGeom>
            <a:noFill/>
          </p:spPr>
        </p:pic>
        <p:sp>
          <p:nvSpPr>
            <p:cNvPr id="35" name="Rectangle 34"/>
            <p:cNvSpPr/>
            <p:nvPr/>
          </p:nvSpPr>
          <p:spPr>
            <a:xfrm>
              <a:off x="685800" y="5638800"/>
              <a:ext cx="2819400" cy="253916"/>
            </a:xfrm>
            <a:prstGeom prst="rect">
              <a:avLst/>
            </a:prstGeom>
          </p:spPr>
          <p:txBody>
            <a:bodyPr wrap="square">
              <a:spAutoFit/>
            </a:bodyPr>
            <a:lstStyle/>
            <a:p>
              <a:r>
                <a:rPr lang="en-US" sz="1050" dirty="0" smtClean="0">
                  <a:solidFill>
                    <a:schemeClr val="tx1">
                      <a:lumMod val="65000"/>
                      <a:lumOff val="35000"/>
                    </a:schemeClr>
                  </a:solidFill>
                </a:rPr>
                <a:t>http://justin-meager.com/turbid.htm</a:t>
              </a:r>
              <a:endParaRPr lang="en-US" sz="1050" dirty="0">
                <a:solidFill>
                  <a:schemeClr val="tx1">
                    <a:lumMod val="65000"/>
                    <a:lumOff val="35000"/>
                  </a:schemeClr>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ox(in)">
                                      <p:cBhvr>
                                        <p:cTn id="10" dur="500"/>
                                        <p:tgtEl>
                                          <p:spTgt spid="3">
                                            <p:txEl>
                                              <p:pRg st="1" end="1"/>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ox(in)">
                                      <p:cBhvr>
                                        <p:cTn id="13" dur="500"/>
                                        <p:tgtEl>
                                          <p:spTgt spid="3">
                                            <p:txEl>
                                              <p:pRg st="2" end="2"/>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ox(in)">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strVal val="#ppt_w*0.70"/>
                                          </p:val>
                                        </p:tav>
                                        <p:tav tm="100000">
                                          <p:val>
                                            <p:strVal val="#ppt_w"/>
                                          </p:val>
                                        </p:tav>
                                      </p:tavLst>
                                    </p:anim>
                                    <p:anim calcmode="lin" valueType="num">
                                      <p:cBhvr>
                                        <p:cTn id="22" dur="1000" fill="hold"/>
                                        <p:tgtEl>
                                          <p:spTgt spid="10"/>
                                        </p:tgtEl>
                                        <p:attrNameLst>
                                          <p:attrName>ppt_h</p:attrName>
                                        </p:attrNameLst>
                                      </p:cBhvr>
                                      <p:tavLst>
                                        <p:tav tm="0">
                                          <p:val>
                                            <p:strVal val="#ppt_h"/>
                                          </p:val>
                                        </p:tav>
                                        <p:tav tm="100000">
                                          <p:val>
                                            <p:strVal val="#ppt_h"/>
                                          </p:val>
                                        </p:tav>
                                      </p:tavLst>
                                    </p:anim>
                                    <p:animEffect transition="in" filter="fade">
                                      <p:cBhvr>
                                        <p:cTn id="23" dur="1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1"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1000" fill="hold"/>
                                        <p:tgtEl>
                                          <p:spTgt spid="11"/>
                                        </p:tgtEl>
                                        <p:attrNameLst>
                                          <p:attrName>ppt_x</p:attrName>
                                        </p:attrNameLst>
                                      </p:cBhvr>
                                      <p:tavLst>
                                        <p:tav tm="0">
                                          <p:val>
                                            <p:strVal val="#ppt_x"/>
                                          </p:val>
                                        </p:tav>
                                        <p:tav tm="100000">
                                          <p:val>
                                            <p:strVal val="#ppt_x"/>
                                          </p:val>
                                        </p:tav>
                                      </p:tavLst>
                                    </p:anim>
                                    <p:anim calcmode="lin" valueType="num">
                                      <p:cBhvr additive="base">
                                        <p:cTn id="29" dur="1000" fill="hold"/>
                                        <p:tgtEl>
                                          <p:spTgt spid="11"/>
                                        </p:tgtEl>
                                        <p:attrNameLst>
                                          <p:attrName>ppt_y</p:attrName>
                                        </p:attrNameLst>
                                      </p:cBhvr>
                                      <p:tavLst>
                                        <p:tav tm="0">
                                          <p:val>
                                            <p:strVal val="0-#ppt_h/2"/>
                                          </p:val>
                                        </p:tav>
                                        <p:tav tm="100000">
                                          <p:val>
                                            <p:strVal val="#ppt_y"/>
                                          </p:val>
                                        </p:tav>
                                      </p:tavLst>
                                    </p:anim>
                                  </p:childTnLst>
                                </p:cTn>
                              </p:par>
                              <p:par>
                                <p:cTn id="30" presetID="2" presetClass="entr" presetSubtype="1"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1000" fill="hold"/>
                                        <p:tgtEl>
                                          <p:spTgt spid="12"/>
                                        </p:tgtEl>
                                        <p:attrNameLst>
                                          <p:attrName>ppt_x</p:attrName>
                                        </p:attrNameLst>
                                      </p:cBhvr>
                                      <p:tavLst>
                                        <p:tav tm="0">
                                          <p:val>
                                            <p:strVal val="#ppt_x"/>
                                          </p:val>
                                        </p:tav>
                                        <p:tav tm="100000">
                                          <p:val>
                                            <p:strVal val="#ppt_x"/>
                                          </p:val>
                                        </p:tav>
                                      </p:tavLst>
                                    </p:anim>
                                    <p:anim calcmode="lin" valueType="num">
                                      <p:cBhvr additive="base">
                                        <p:cTn id="33" dur="1000" fill="hold"/>
                                        <p:tgtEl>
                                          <p:spTgt spid="1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1000" fill="hold"/>
                                        <p:tgtEl>
                                          <p:spTgt spid="14"/>
                                        </p:tgtEl>
                                        <p:attrNameLst>
                                          <p:attrName>ppt_w</p:attrName>
                                        </p:attrNameLst>
                                      </p:cBhvr>
                                      <p:tavLst>
                                        <p:tav tm="0">
                                          <p:val>
                                            <p:strVal val="#ppt_w*0.70"/>
                                          </p:val>
                                        </p:tav>
                                        <p:tav tm="100000">
                                          <p:val>
                                            <p:strVal val="#ppt_w"/>
                                          </p:val>
                                        </p:tav>
                                      </p:tavLst>
                                    </p:anim>
                                    <p:anim calcmode="lin" valueType="num">
                                      <p:cBhvr>
                                        <p:cTn id="43" dur="1000" fill="hold"/>
                                        <p:tgtEl>
                                          <p:spTgt spid="14"/>
                                        </p:tgtEl>
                                        <p:attrNameLst>
                                          <p:attrName>ppt_h</p:attrName>
                                        </p:attrNameLst>
                                      </p:cBhvr>
                                      <p:tavLst>
                                        <p:tav tm="0">
                                          <p:val>
                                            <p:strVal val="#ppt_h"/>
                                          </p:val>
                                        </p:tav>
                                        <p:tav tm="100000">
                                          <p:val>
                                            <p:strVal val="#ppt_h"/>
                                          </p:val>
                                        </p:tav>
                                      </p:tavLst>
                                    </p:anim>
                                    <p:animEffect transition="in" filter="fade">
                                      <p:cBhvr>
                                        <p:cTn id="44" dur="10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2000"/>
                                        <p:tgtEl>
                                          <p:spTgt spid="1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2000"/>
                                        <p:tgtEl>
                                          <p:spTgt spid="1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2000"/>
                                        <p:tgtEl>
                                          <p:spTgt spid="1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2000"/>
                                        <p:tgtEl>
                                          <p:spTgt spid="1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2000"/>
                                        <p:tgtEl>
                                          <p:spTgt spid="2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2000"/>
                                        <p:tgtEl>
                                          <p:spTgt spid="2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2000"/>
                                        <p:tgtEl>
                                          <p:spTgt spid="2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2000"/>
                                        <p:tgtEl>
                                          <p:spTgt spid="2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2000"/>
                                        <p:tgtEl>
                                          <p:spTgt spid="2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childTnLst>
                                </p:cTn>
                              </p:par>
                            </p:childTnLst>
                          </p:cTn>
                        </p:par>
                      </p:childTnLst>
                    </p:cTn>
                  </p:par>
                  <p:par>
                    <p:cTn id="77" fill="hold">
                      <p:stCondLst>
                        <p:cond delay="indefinite"/>
                      </p:stCondLst>
                      <p:childTnLst>
                        <p:par>
                          <p:cTn id="78" fill="hold">
                            <p:stCondLst>
                              <p:cond delay="0"/>
                            </p:stCondLst>
                            <p:childTnLst>
                              <p:par>
                                <p:cTn id="79" presetID="2" presetClass="entr" presetSubtype="1" fill="hold" nodeType="click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1000" fill="hold"/>
                                        <p:tgtEl>
                                          <p:spTgt spid="24"/>
                                        </p:tgtEl>
                                        <p:attrNameLst>
                                          <p:attrName>ppt_x</p:attrName>
                                        </p:attrNameLst>
                                      </p:cBhvr>
                                      <p:tavLst>
                                        <p:tav tm="0">
                                          <p:val>
                                            <p:strVal val="#ppt_x"/>
                                          </p:val>
                                        </p:tav>
                                        <p:tav tm="100000">
                                          <p:val>
                                            <p:strVal val="#ppt_x"/>
                                          </p:val>
                                        </p:tav>
                                      </p:tavLst>
                                    </p:anim>
                                    <p:anim calcmode="lin" valueType="num">
                                      <p:cBhvr additive="base">
                                        <p:cTn id="82" dur="10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1" fill="hold" nodeType="click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0-#ppt_h/2"/>
                                          </p:val>
                                        </p:tav>
                                        <p:tav tm="100000">
                                          <p:val>
                                            <p:strVal val="#ppt_y"/>
                                          </p:val>
                                        </p:tav>
                                      </p:tavLst>
                                    </p:anim>
                                  </p:childTnLst>
                                </p:cTn>
                              </p:par>
                              <p:par>
                                <p:cTn id="89" presetID="2" presetClass="entr" presetSubtype="1" fill="hold"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0-#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fade">
                                      <p:cBhvr>
                                        <p:cTn id="97" dur="2000"/>
                                        <p:tgtEl>
                                          <p:spTgt spid="31"/>
                                        </p:tgtEl>
                                      </p:cBhvr>
                                    </p:animEffect>
                                  </p:childTnLst>
                                </p:cTn>
                              </p:par>
                            </p:childTnLst>
                          </p:cTn>
                        </p:par>
                      </p:childTnLst>
                    </p:cTn>
                  </p:par>
                  <p:par>
                    <p:cTn id="98" fill="hold">
                      <p:stCondLst>
                        <p:cond delay="indefinite"/>
                      </p:stCondLst>
                      <p:childTnLst>
                        <p:par>
                          <p:cTn id="99" fill="hold">
                            <p:stCondLst>
                              <p:cond delay="0"/>
                            </p:stCondLst>
                            <p:childTnLst>
                              <p:par>
                                <p:cTn id="100" presetID="4" presetClass="entr" presetSubtype="16" fill="hold" grpId="0" nodeType="clickEffect">
                                  <p:stCondLst>
                                    <p:cond delay="0"/>
                                  </p:stCondLst>
                                  <p:childTnLst>
                                    <p:set>
                                      <p:cBhvr>
                                        <p:cTn id="101" dur="1" fill="hold">
                                          <p:stCondLst>
                                            <p:cond delay="0"/>
                                          </p:stCondLst>
                                        </p:cTn>
                                        <p:tgtEl>
                                          <p:spTgt spid="3">
                                            <p:txEl>
                                              <p:pRg st="4" end="4"/>
                                            </p:txEl>
                                          </p:spTgt>
                                        </p:tgtEl>
                                        <p:attrNameLst>
                                          <p:attrName>style.visibility</p:attrName>
                                        </p:attrNameLst>
                                      </p:cBhvr>
                                      <p:to>
                                        <p:strVal val="visible"/>
                                      </p:to>
                                    </p:set>
                                    <p:animEffect transition="in" filter="box(in)">
                                      <p:cBhvr>
                                        <p:cTn id="102" dur="500"/>
                                        <p:tgtEl>
                                          <p:spTgt spid="3">
                                            <p:txEl>
                                              <p:pRg st="4" end="4"/>
                                            </p:txEl>
                                          </p:spTgt>
                                        </p:tgtEl>
                                      </p:cBhvr>
                                    </p:animEffect>
                                  </p:childTnLst>
                                </p:cTn>
                              </p:par>
                              <p:par>
                                <p:cTn id="103" presetID="4" presetClass="entr" presetSubtype="16" fill="hold" grpId="0" nodeType="withEffect">
                                  <p:stCondLst>
                                    <p:cond delay="0"/>
                                  </p:stCondLst>
                                  <p:childTnLst>
                                    <p:set>
                                      <p:cBhvr>
                                        <p:cTn id="104" dur="1" fill="hold">
                                          <p:stCondLst>
                                            <p:cond delay="0"/>
                                          </p:stCondLst>
                                        </p:cTn>
                                        <p:tgtEl>
                                          <p:spTgt spid="3">
                                            <p:txEl>
                                              <p:pRg st="5" end="5"/>
                                            </p:txEl>
                                          </p:spTgt>
                                        </p:tgtEl>
                                        <p:attrNameLst>
                                          <p:attrName>style.visibility</p:attrName>
                                        </p:attrNameLst>
                                      </p:cBhvr>
                                      <p:to>
                                        <p:strVal val="visible"/>
                                      </p:to>
                                    </p:set>
                                    <p:animEffect transition="in" filter="box(in)">
                                      <p:cBhvr>
                                        <p:cTn id="10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4" grpId="0" animBg="1"/>
      <p:bldP spid="16" grpId="0" animBg="1"/>
      <p:bldP spid="17" grpId="0" animBg="1"/>
      <p:bldP spid="18" grpId="0" animBg="1"/>
      <p:bldP spid="19" grpId="0" animBg="1"/>
      <p:bldP spid="20" grpId="0" animBg="1"/>
      <p:bldP spid="21" grpId="0" animBg="1"/>
      <p:bldP spid="22" grpId="0" animBg="1"/>
      <p:bldP spid="23" grpId="0" animBg="1"/>
      <p:bldP spid="28" grpId="0" animBg="1"/>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2920" y="0"/>
            <a:ext cx="8183880" cy="1051560"/>
          </a:xfrm>
        </p:spPr>
        <p:txBody>
          <a:bodyPr/>
          <a:lstStyle/>
          <a:p>
            <a:r>
              <a:rPr lang="en-US" dirty="0" smtClean="0"/>
              <a:t>Concepts</a:t>
            </a:r>
            <a:endParaRPr lang="en-US" dirty="0"/>
          </a:p>
        </p:txBody>
      </p:sp>
      <p:sp>
        <p:nvSpPr>
          <p:cNvPr id="5" name="Content Placeholder 4"/>
          <p:cNvSpPr>
            <a:spLocks noGrp="1"/>
          </p:cNvSpPr>
          <p:nvPr>
            <p:ph sz="half" idx="1"/>
          </p:nvPr>
        </p:nvSpPr>
        <p:spPr>
          <a:xfrm>
            <a:off x="4724400" y="1371600"/>
            <a:ext cx="4038600" cy="1676400"/>
          </a:xfrm>
        </p:spPr>
        <p:txBody>
          <a:bodyPr/>
          <a:lstStyle/>
          <a:p>
            <a:r>
              <a:rPr lang="en-US" dirty="0" smtClean="0"/>
              <a:t>Denudation</a:t>
            </a:r>
          </a:p>
          <a:p>
            <a:pPr lvl="1"/>
            <a:r>
              <a:rPr lang="en-US" dirty="0" smtClean="0"/>
              <a:t>Chemical and physical weathering	</a:t>
            </a:r>
            <a:endParaRPr lang="en-US" dirty="0"/>
          </a:p>
        </p:txBody>
      </p:sp>
      <p:sp>
        <p:nvSpPr>
          <p:cNvPr id="6" name="Content Placeholder 5"/>
          <p:cNvSpPr>
            <a:spLocks noGrp="1"/>
          </p:cNvSpPr>
          <p:nvPr>
            <p:ph sz="half" idx="2"/>
          </p:nvPr>
        </p:nvSpPr>
        <p:spPr>
          <a:xfrm>
            <a:off x="457200" y="1371600"/>
            <a:ext cx="4038600" cy="1371600"/>
          </a:xfrm>
        </p:spPr>
        <p:txBody>
          <a:bodyPr/>
          <a:lstStyle/>
          <a:p>
            <a:r>
              <a:rPr lang="en-US" dirty="0" smtClean="0"/>
              <a:t>Erosion</a:t>
            </a:r>
          </a:p>
          <a:p>
            <a:pPr lvl="1"/>
            <a:r>
              <a:rPr lang="en-US" dirty="0" smtClean="0"/>
              <a:t>Physical weathering</a:t>
            </a:r>
          </a:p>
          <a:p>
            <a:pPr lvl="1">
              <a:buNone/>
            </a:pPr>
            <a:endParaRPr lang="en-US" dirty="0" smtClean="0"/>
          </a:p>
          <a:p>
            <a:pPr lvl="1"/>
            <a:endParaRPr lang="en-US" dirty="0" smtClean="0"/>
          </a:p>
          <a:p>
            <a:pPr lvl="1"/>
            <a:endParaRPr lang="en-US" dirty="0" smtClean="0"/>
          </a:p>
        </p:txBody>
      </p:sp>
      <p:sp>
        <p:nvSpPr>
          <p:cNvPr id="8" name="Oval 7"/>
          <p:cNvSpPr/>
          <p:nvPr/>
        </p:nvSpPr>
        <p:spPr>
          <a:xfrm>
            <a:off x="762000" y="3048000"/>
            <a:ext cx="1143000" cy="1143000"/>
          </a:xfrm>
          <a:prstGeom prst="ellipse">
            <a:avLst/>
          </a:prstGeom>
          <a:solidFill>
            <a:schemeClr val="bg1">
              <a:lumMod val="65000"/>
            </a:schemeClr>
          </a:solidFill>
          <a:ln w="19050"/>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9" name="Straight Arrow Connector 8"/>
          <p:cNvCxnSpPr>
            <a:stCxn id="8" idx="6"/>
          </p:cNvCxnSpPr>
          <p:nvPr/>
        </p:nvCxnSpPr>
        <p:spPr>
          <a:xfrm flipV="1">
            <a:off x="1905000" y="3581400"/>
            <a:ext cx="685800" cy="38100"/>
          </a:xfrm>
          <a:prstGeom prst="straightConnector1">
            <a:avLst/>
          </a:prstGeom>
          <a:ln>
            <a:solidFill>
              <a:schemeClr val="bg2">
                <a:lumMod val="75000"/>
              </a:schemeClr>
            </a:solidFill>
            <a:tailEnd type="arrow"/>
          </a:ln>
        </p:spPr>
        <p:style>
          <a:lnRef idx="2">
            <a:schemeClr val="accent2"/>
          </a:lnRef>
          <a:fillRef idx="0">
            <a:schemeClr val="accent2"/>
          </a:fillRef>
          <a:effectRef idx="1">
            <a:schemeClr val="accent2"/>
          </a:effectRef>
          <a:fontRef idx="minor">
            <a:schemeClr val="tx1"/>
          </a:fontRef>
        </p:style>
      </p:cxnSp>
      <p:sp>
        <p:nvSpPr>
          <p:cNvPr id="10" name="Oval 9"/>
          <p:cNvSpPr/>
          <p:nvPr/>
        </p:nvSpPr>
        <p:spPr>
          <a:xfrm>
            <a:off x="2590800" y="3276600"/>
            <a:ext cx="152400" cy="152400"/>
          </a:xfrm>
          <a:prstGeom prst="ellipse">
            <a:avLst/>
          </a:prstGeom>
          <a:solidFill>
            <a:schemeClr val="bg1">
              <a:lumMod val="65000"/>
            </a:schemeClr>
          </a:solidFill>
          <a:ln w="19050"/>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 name="Oval 10"/>
          <p:cNvSpPr/>
          <p:nvPr/>
        </p:nvSpPr>
        <p:spPr>
          <a:xfrm>
            <a:off x="2819400" y="3124200"/>
            <a:ext cx="152400" cy="152400"/>
          </a:xfrm>
          <a:prstGeom prst="ellipse">
            <a:avLst/>
          </a:prstGeom>
          <a:solidFill>
            <a:schemeClr val="bg1">
              <a:lumMod val="65000"/>
            </a:schemeClr>
          </a:solidFill>
          <a:ln w="19050"/>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2" name="Oval 11"/>
          <p:cNvSpPr/>
          <p:nvPr/>
        </p:nvSpPr>
        <p:spPr>
          <a:xfrm>
            <a:off x="2819400" y="3352800"/>
            <a:ext cx="152400" cy="152400"/>
          </a:xfrm>
          <a:prstGeom prst="ellipse">
            <a:avLst/>
          </a:prstGeom>
          <a:solidFill>
            <a:schemeClr val="bg1">
              <a:lumMod val="65000"/>
            </a:schemeClr>
          </a:solidFill>
          <a:ln w="19050"/>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3" name="Oval 12"/>
          <p:cNvSpPr/>
          <p:nvPr/>
        </p:nvSpPr>
        <p:spPr>
          <a:xfrm>
            <a:off x="3048000" y="3200400"/>
            <a:ext cx="152400" cy="152400"/>
          </a:xfrm>
          <a:prstGeom prst="ellipse">
            <a:avLst/>
          </a:prstGeom>
          <a:solidFill>
            <a:schemeClr val="bg1">
              <a:lumMod val="65000"/>
            </a:schemeClr>
          </a:solidFill>
          <a:ln w="19050"/>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4" name="Oval 13"/>
          <p:cNvSpPr/>
          <p:nvPr/>
        </p:nvSpPr>
        <p:spPr>
          <a:xfrm>
            <a:off x="2819400" y="3581400"/>
            <a:ext cx="152400" cy="152400"/>
          </a:xfrm>
          <a:prstGeom prst="ellipse">
            <a:avLst/>
          </a:prstGeom>
          <a:solidFill>
            <a:schemeClr val="bg1">
              <a:lumMod val="65000"/>
            </a:schemeClr>
          </a:solidFill>
          <a:ln w="19050"/>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 name="Oval 14"/>
          <p:cNvSpPr/>
          <p:nvPr/>
        </p:nvSpPr>
        <p:spPr>
          <a:xfrm>
            <a:off x="3048000" y="3429000"/>
            <a:ext cx="152400" cy="152400"/>
          </a:xfrm>
          <a:prstGeom prst="ellipse">
            <a:avLst/>
          </a:prstGeom>
          <a:solidFill>
            <a:schemeClr val="bg1">
              <a:lumMod val="65000"/>
            </a:schemeClr>
          </a:solidFill>
          <a:ln w="19050"/>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5105400" y="3200400"/>
            <a:ext cx="1143000" cy="1143000"/>
          </a:xfrm>
          <a:prstGeom prst="ellipse">
            <a:avLst/>
          </a:prstGeom>
          <a:solidFill>
            <a:schemeClr val="bg1">
              <a:lumMod val="65000"/>
            </a:schemeClr>
          </a:solidFill>
          <a:ln w="19050"/>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18" name="Straight Arrow Connector 17"/>
          <p:cNvCxnSpPr>
            <a:stCxn id="17" idx="6"/>
          </p:cNvCxnSpPr>
          <p:nvPr/>
        </p:nvCxnSpPr>
        <p:spPr>
          <a:xfrm flipV="1">
            <a:off x="6248400" y="3733800"/>
            <a:ext cx="685800" cy="38100"/>
          </a:xfrm>
          <a:prstGeom prst="straightConnector1">
            <a:avLst/>
          </a:prstGeom>
          <a:ln>
            <a:solidFill>
              <a:schemeClr val="bg2">
                <a:lumMod val="75000"/>
              </a:schemeClr>
            </a:solidFill>
            <a:tailEnd type="arrow"/>
          </a:ln>
        </p:spPr>
        <p:style>
          <a:lnRef idx="2">
            <a:schemeClr val="accent2"/>
          </a:lnRef>
          <a:fillRef idx="0">
            <a:schemeClr val="accent2"/>
          </a:fillRef>
          <a:effectRef idx="1">
            <a:schemeClr val="accent2"/>
          </a:effectRef>
          <a:fontRef idx="minor">
            <a:schemeClr val="tx1"/>
          </a:fontRef>
        </p:style>
      </p:cxnSp>
      <p:sp>
        <p:nvSpPr>
          <p:cNvPr id="19" name="Oval 18"/>
          <p:cNvSpPr/>
          <p:nvPr/>
        </p:nvSpPr>
        <p:spPr>
          <a:xfrm>
            <a:off x="7239000" y="3581400"/>
            <a:ext cx="152400" cy="152400"/>
          </a:xfrm>
          <a:prstGeom prst="ellipse">
            <a:avLst/>
          </a:prstGeom>
          <a:solidFill>
            <a:schemeClr val="bg1">
              <a:lumMod val="65000"/>
            </a:schemeClr>
          </a:solidFill>
          <a:ln w="19050"/>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7239000" y="3810000"/>
            <a:ext cx="152400" cy="152400"/>
          </a:xfrm>
          <a:prstGeom prst="ellipse">
            <a:avLst/>
          </a:prstGeom>
          <a:solidFill>
            <a:schemeClr val="bg1"/>
          </a:solidFill>
          <a:ln w="19050"/>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21" name="Oval 20"/>
          <p:cNvSpPr/>
          <p:nvPr/>
        </p:nvSpPr>
        <p:spPr>
          <a:xfrm>
            <a:off x="7391400" y="3429000"/>
            <a:ext cx="152400" cy="152400"/>
          </a:xfrm>
          <a:prstGeom prst="ellipse">
            <a:avLst/>
          </a:prstGeom>
          <a:solidFill>
            <a:schemeClr val="tx1"/>
          </a:solidFill>
          <a:ln w="19050"/>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7467600" y="3657600"/>
            <a:ext cx="152400" cy="152400"/>
          </a:xfrm>
          <a:prstGeom prst="ellipse">
            <a:avLst/>
          </a:prstGeom>
          <a:solidFill>
            <a:schemeClr val="bg1">
              <a:lumMod val="65000"/>
            </a:schemeClr>
          </a:solidFill>
          <a:ln w="19050"/>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Oval 22"/>
          <p:cNvSpPr/>
          <p:nvPr/>
        </p:nvSpPr>
        <p:spPr>
          <a:xfrm>
            <a:off x="7010400" y="3505200"/>
            <a:ext cx="152400" cy="152400"/>
          </a:xfrm>
          <a:prstGeom prst="ellipse">
            <a:avLst/>
          </a:prstGeom>
          <a:solidFill>
            <a:schemeClr val="tx1"/>
          </a:solidFill>
          <a:ln w="19050"/>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7162800" y="3352800"/>
            <a:ext cx="152400" cy="152400"/>
          </a:xfrm>
          <a:prstGeom prst="ellipse">
            <a:avLst/>
          </a:prstGeom>
          <a:solidFill>
            <a:schemeClr val="bg1"/>
          </a:solidFill>
          <a:ln w="19050"/>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6" name="Content Placeholder 5"/>
          <p:cNvSpPr txBox="1">
            <a:spLocks/>
          </p:cNvSpPr>
          <p:nvPr/>
        </p:nvSpPr>
        <p:spPr>
          <a:xfrm>
            <a:off x="533400" y="4572000"/>
            <a:ext cx="8001000" cy="1447800"/>
          </a:xfrm>
          <a:prstGeom prst="rect">
            <a:avLst/>
          </a:prstGeom>
        </p:spPr>
        <p:txBody>
          <a:bodyPr vert="horz" lIns="91440" tIns="45720" rIns="91440" bIns="45720" rtlCol="0">
            <a:normAutofit/>
          </a:bodyPr>
          <a:lstStyle/>
          <a:p>
            <a:pPr marL="742950" lvl="1" indent="-285750">
              <a:spcBef>
                <a:spcPct val="20000"/>
              </a:spcBef>
              <a:buFont typeface="Arial" pitchFamily="34" charset="0"/>
              <a:buChar cha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Erosion</a:t>
            </a:r>
            <a:r>
              <a:rPr kumimoji="0" lang="en-US" sz="2400" b="0" i="0" u="none" strike="noStrike" kern="1200" cap="none" spc="0" normalizeH="0" noProof="0" dirty="0" smtClean="0">
                <a:ln>
                  <a:noFill/>
                </a:ln>
                <a:solidFill>
                  <a:schemeClr val="tx1"/>
                </a:solidFill>
                <a:effectLst/>
                <a:uLnTx/>
                <a:uFillTx/>
                <a:latin typeface="+mn-lt"/>
                <a:ea typeface="+mn-ea"/>
                <a:cs typeface="+mn-cs"/>
              </a:rPr>
              <a:t> rate: </a:t>
            </a:r>
            <a:r>
              <a:rPr lang="en-US" sz="2400" dirty="0" smtClean="0"/>
              <a:t>the pace at which material is removed from the basin</a:t>
            </a:r>
          </a:p>
          <a:p>
            <a:pPr marL="742950" lvl="1" indent="-285750">
              <a:spcBef>
                <a:spcPct val="20000"/>
              </a:spcBef>
              <a:buFont typeface="Arial" pitchFamily="34" charset="0"/>
              <a:buChar cha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Sediment yield:</a:t>
            </a:r>
            <a:r>
              <a:rPr kumimoji="0" lang="en-US" sz="2400" b="0" i="0" u="none" strike="noStrike" kern="1200" cap="none" spc="0" normalizeH="0" noProof="0" dirty="0" smtClean="0">
                <a:ln>
                  <a:noFill/>
                </a:ln>
                <a:solidFill>
                  <a:schemeClr val="tx1"/>
                </a:solidFill>
                <a:effectLst/>
                <a:uLnTx/>
                <a:uFillTx/>
                <a:latin typeface="+mn-lt"/>
                <a:ea typeface="+mn-ea"/>
                <a:cs typeface="+mn-cs"/>
              </a:rPr>
              <a:t> Sediment discharged from the basin</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ox(in)">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lide(fromLeft)">
                                      <p:cBhvr>
                                        <p:cTn id="15" dur="1000"/>
                                        <p:tgtEl>
                                          <p:spTgt spid="8"/>
                                        </p:tgtEl>
                                      </p:cBhvr>
                                    </p:animEffect>
                                  </p:childTnLst>
                                </p:cTn>
                              </p:par>
                            </p:childTnLst>
                          </p:cTn>
                        </p:par>
                        <p:par>
                          <p:cTn id="16" fill="hold">
                            <p:stCondLst>
                              <p:cond delay="1000"/>
                            </p:stCondLst>
                            <p:childTnLst>
                              <p:par>
                                <p:cTn id="17" presetID="14" presetClass="entr" presetSubtype="10" fill="hold" nodeType="afterEffect">
                                  <p:stCondLst>
                                    <p:cond delay="100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childTnLst>
                          </p:cTn>
                        </p:par>
                        <p:par>
                          <p:cTn id="20" fill="hold">
                            <p:stCondLst>
                              <p:cond delay="2500"/>
                            </p:stCondLst>
                            <p:childTnLst>
                              <p:par>
                                <p:cTn id="21" presetID="10" presetClass="entr" presetSubtype="0" fill="hold" grpId="0" nodeType="afterEffect">
                                  <p:stCondLst>
                                    <p:cond delay="100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childTnLst>
                                </p:cTn>
                              </p:par>
                            </p:childTnLst>
                          </p:cTn>
                        </p:par>
                        <p:par>
                          <p:cTn id="33" fill="hold">
                            <p:stCondLst>
                              <p:cond delay="4500"/>
                            </p:stCondLst>
                            <p:childTnLst>
                              <p:par>
                                <p:cTn id="34" presetID="10" presetClass="entr" presetSubtype="0" fill="hold" grpId="0" nodeType="afterEffect">
                                  <p:stCondLst>
                                    <p:cond delay="50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childTnLst>
                                </p:cTn>
                              </p:par>
                              <p:par>
                                <p:cTn id="37" presetID="10" presetClass="entr" presetSubtype="0" fill="hold" grpId="0" nodeType="withEffect">
                                  <p:stCondLst>
                                    <p:cond delay="50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1000"/>
                                        <p:tgtEl>
                                          <p:spTgt spid="26"/>
                                        </p:tgtEl>
                                      </p:cBhvr>
                                    </p:animEffect>
                                    <p:anim calcmode="lin" valueType="num">
                                      <p:cBhvr>
                                        <p:cTn id="45" dur="1000" fill="hold"/>
                                        <p:tgtEl>
                                          <p:spTgt spid="26"/>
                                        </p:tgtEl>
                                        <p:attrNameLst>
                                          <p:attrName>ppt_x</p:attrName>
                                        </p:attrNameLst>
                                      </p:cBhvr>
                                      <p:tavLst>
                                        <p:tav tm="0">
                                          <p:val>
                                            <p:strVal val="#ppt_x"/>
                                          </p:val>
                                        </p:tav>
                                        <p:tav tm="100000">
                                          <p:val>
                                            <p:strVal val="#ppt_x"/>
                                          </p:val>
                                        </p:tav>
                                      </p:tavLst>
                                    </p:anim>
                                    <p:anim calcmode="lin" valueType="num">
                                      <p:cBhvr>
                                        <p:cTn id="4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5">
                                            <p:txEl>
                                              <p:pRg st="0" end="0"/>
                                            </p:txEl>
                                          </p:spTgt>
                                        </p:tgtEl>
                                        <p:attrNameLst>
                                          <p:attrName>style.visibility</p:attrName>
                                        </p:attrNameLst>
                                      </p:cBhvr>
                                      <p:to>
                                        <p:strVal val="visible"/>
                                      </p:to>
                                    </p:set>
                                    <p:animEffect transition="in" filter="box(in)">
                                      <p:cBhvr>
                                        <p:cTn id="51" dur="500"/>
                                        <p:tgtEl>
                                          <p:spTgt spid="5">
                                            <p:txEl>
                                              <p:pRg st="0" end="0"/>
                                            </p:txEl>
                                          </p:spTgt>
                                        </p:tgtEl>
                                      </p:cBhvr>
                                    </p:animEffect>
                                  </p:childTnLst>
                                </p:cTn>
                              </p:par>
                              <p:par>
                                <p:cTn id="52" presetID="4" presetClass="entr" presetSubtype="16" fill="hold" grpId="0" nodeType="withEffect">
                                  <p:stCondLst>
                                    <p:cond delay="0"/>
                                  </p:stCondLst>
                                  <p:childTnLst>
                                    <p:set>
                                      <p:cBhvr>
                                        <p:cTn id="53" dur="1" fill="hold">
                                          <p:stCondLst>
                                            <p:cond delay="0"/>
                                          </p:stCondLst>
                                        </p:cTn>
                                        <p:tgtEl>
                                          <p:spTgt spid="5">
                                            <p:txEl>
                                              <p:pRg st="1" end="1"/>
                                            </p:txEl>
                                          </p:spTgt>
                                        </p:tgtEl>
                                        <p:attrNameLst>
                                          <p:attrName>style.visibility</p:attrName>
                                        </p:attrNameLst>
                                      </p:cBhvr>
                                      <p:to>
                                        <p:strVal val="visible"/>
                                      </p:to>
                                    </p:set>
                                    <p:animEffect transition="in" filter="box(in)">
                                      <p:cBhvr>
                                        <p:cTn id="54" dur="500"/>
                                        <p:tgtEl>
                                          <p:spTgt spid="5">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2" presetClass="entr" presetSubtype="4"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slide(fromBottom)">
                                      <p:cBhvr>
                                        <p:cTn id="59" dur="500"/>
                                        <p:tgtEl>
                                          <p:spTgt spid="17"/>
                                        </p:tgtEl>
                                      </p:cBhvr>
                                    </p:animEffect>
                                  </p:childTnLst>
                                </p:cTn>
                              </p:par>
                            </p:childTnLst>
                          </p:cTn>
                        </p:par>
                        <p:par>
                          <p:cTn id="60" fill="hold">
                            <p:stCondLst>
                              <p:cond delay="500"/>
                            </p:stCondLst>
                            <p:childTnLst>
                              <p:par>
                                <p:cTn id="61" presetID="14" presetClass="entr" presetSubtype="10" fill="hold" nodeType="afterEffect">
                                  <p:stCondLst>
                                    <p:cond delay="1000"/>
                                  </p:stCondLst>
                                  <p:childTnLst>
                                    <p:set>
                                      <p:cBhvr>
                                        <p:cTn id="62" dur="1" fill="hold">
                                          <p:stCondLst>
                                            <p:cond delay="0"/>
                                          </p:stCondLst>
                                        </p:cTn>
                                        <p:tgtEl>
                                          <p:spTgt spid="18"/>
                                        </p:tgtEl>
                                        <p:attrNameLst>
                                          <p:attrName>style.visibility</p:attrName>
                                        </p:attrNameLst>
                                      </p:cBhvr>
                                      <p:to>
                                        <p:strVal val="visible"/>
                                      </p:to>
                                    </p:set>
                                    <p:animEffect transition="in" filter="randombar(horizontal)">
                                      <p:cBhvr>
                                        <p:cTn id="63" dur="500"/>
                                        <p:tgtEl>
                                          <p:spTgt spid="18"/>
                                        </p:tgtEl>
                                      </p:cBhvr>
                                    </p:animEffect>
                                  </p:childTnLst>
                                </p:cTn>
                              </p:par>
                            </p:childTnLst>
                          </p:cTn>
                        </p:par>
                        <p:par>
                          <p:cTn id="64" fill="hold">
                            <p:stCondLst>
                              <p:cond delay="2000"/>
                            </p:stCondLst>
                            <p:childTnLst>
                              <p:par>
                                <p:cTn id="65" presetID="10" presetClass="entr" presetSubtype="0" fill="hold" grpId="0" nodeType="afterEffect">
                                  <p:stCondLst>
                                    <p:cond delay="100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2000"/>
                                        <p:tgtEl>
                                          <p:spTgt spid="2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2000"/>
                                        <p:tgtEl>
                                          <p:spTgt spid="23"/>
                                        </p:tgtEl>
                                      </p:cBhvr>
                                    </p:animEffect>
                                  </p:childTnLst>
                                </p:cTn>
                              </p:par>
                            </p:childTnLst>
                          </p:cTn>
                        </p:par>
                        <p:par>
                          <p:cTn id="71" fill="hold">
                            <p:stCondLst>
                              <p:cond delay="5000"/>
                            </p:stCondLst>
                            <p:childTnLst>
                              <p:par>
                                <p:cTn id="72" presetID="10" presetClass="entr" presetSubtype="0" fill="hold" grpId="0" nodeType="afterEffect">
                                  <p:stCondLst>
                                    <p:cond delay="500"/>
                                  </p:stCondLst>
                                  <p:childTnLst>
                                    <p:set>
                                      <p:cBhvr>
                                        <p:cTn id="73" dur="1" fill="hold">
                                          <p:stCondLst>
                                            <p:cond delay="0"/>
                                          </p:stCondLst>
                                        </p:cTn>
                                        <p:tgtEl>
                                          <p:spTgt spid="19"/>
                                        </p:tgtEl>
                                        <p:attrNameLst>
                                          <p:attrName>style.visibility</p:attrName>
                                        </p:attrNameLst>
                                      </p:cBhvr>
                                      <p:to>
                                        <p:strVal val="visible"/>
                                      </p:to>
                                    </p:set>
                                    <p:animEffect transition="in" filter="fade">
                                      <p:cBhvr>
                                        <p:cTn id="74" dur="2000"/>
                                        <p:tgtEl>
                                          <p:spTgt spid="19"/>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2000"/>
                                        <p:tgtEl>
                                          <p:spTgt spid="21"/>
                                        </p:tgtEl>
                                      </p:cBhvr>
                                    </p:animEffect>
                                  </p:childTnLst>
                                </p:cTn>
                              </p:par>
                              <p:par>
                                <p:cTn id="78" presetID="10" presetClass="entr" presetSubtype="0" fill="hold" grpId="0" nodeType="withEffect">
                                  <p:stCondLst>
                                    <p:cond delay="1000"/>
                                  </p:stCondLst>
                                  <p:childTnLst>
                                    <p:set>
                                      <p:cBhvr>
                                        <p:cTn id="79" dur="1" fill="hold">
                                          <p:stCondLst>
                                            <p:cond delay="0"/>
                                          </p:stCondLst>
                                        </p:cTn>
                                        <p:tgtEl>
                                          <p:spTgt spid="20"/>
                                        </p:tgtEl>
                                        <p:attrNameLst>
                                          <p:attrName>style.visibility</p:attrName>
                                        </p:attrNameLst>
                                      </p:cBhvr>
                                      <p:to>
                                        <p:strVal val="visible"/>
                                      </p:to>
                                    </p:set>
                                    <p:animEffect transition="in" filter="fade">
                                      <p:cBhvr>
                                        <p:cTn id="80" dur="1000"/>
                                        <p:tgtEl>
                                          <p:spTgt spid="20"/>
                                        </p:tgtEl>
                                      </p:cBhvr>
                                    </p:animEffect>
                                  </p:childTnLst>
                                </p:cTn>
                              </p:par>
                              <p:par>
                                <p:cTn id="81" presetID="10" presetClass="entr" presetSubtype="0" fill="hold" grpId="0" nodeType="withEffect">
                                  <p:stCondLst>
                                    <p:cond delay="100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8" grpId="0" animBg="1"/>
      <p:bldP spid="10" grpId="0" animBg="1"/>
      <p:bldP spid="11" grpId="0" animBg="1"/>
      <p:bldP spid="12" grpId="0" animBg="1"/>
      <p:bldP spid="13" grpId="0" animBg="1"/>
      <p:bldP spid="14" grpId="0" animBg="1"/>
      <p:bldP spid="15" grpId="0" animBg="1"/>
      <p:bldP spid="17" grpId="0" animBg="1"/>
      <p:bldP spid="19" grpId="0" animBg="1"/>
      <p:bldP spid="20" grpId="0" animBg="1"/>
      <p:bldP spid="21" grpId="0" animBg="1"/>
      <p:bldP spid="22" grpId="0" animBg="1"/>
      <p:bldP spid="23" grpId="0" animBg="1"/>
      <p:bldP spid="24" grpId="0" animBg="1"/>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Cosmogenic isotopes- </a:t>
            </a:r>
            <a:r>
              <a:rPr lang="en-US" baseline="30000" dirty="0" smtClean="0"/>
              <a:t>10</a:t>
            </a:r>
            <a:r>
              <a:rPr lang="en-US" dirty="0" smtClean="0"/>
              <a:t>Be </a:t>
            </a:r>
            <a:endParaRPr lang="en-US" dirty="0"/>
          </a:p>
        </p:txBody>
      </p:sp>
      <p:sp>
        <p:nvSpPr>
          <p:cNvPr id="3" name="Content Placeholder 2"/>
          <p:cNvSpPr>
            <a:spLocks noGrp="1"/>
          </p:cNvSpPr>
          <p:nvPr>
            <p:ph idx="1"/>
          </p:nvPr>
        </p:nvSpPr>
        <p:spPr/>
        <p:txBody>
          <a:bodyPr>
            <a:normAutofit/>
          </a:bodyPr>
          <a:lstStyle/>
          <a:p>
            <a:r>
              <a:rPr lang="en-US" dirty="0" smtClean="0"/>
              <a:t>Isotopic formation</a:t>
            </a:r>
          </a:p>
          <a:p>
            <a:pPr>
              <a:buNone/>
            </a:pPr>
            <a:endParaRPr lang="en-US" dirty="0"/>
          </a:p>
        </p:txBody>
      </p:sp>
      <p:cxnSp>
        <p:nvCxnSpPr>
          <p:cNvPr id="11" name="Straight Arrow Connector 10"/>
          <p:cNvCxnSpPr/>
          <p:nvPr/>
        </p:nvCxnSpPr>
        <p:spPr>
          <a:xfrm>
            <a:off x="2743200" y="2590800"/>
            <a:ext cx="762000" cy="990600"/>
          </a:xfrm>
          <a:prstGeom prst="straightConnector1">
            <a:avLst/>
          </a:prstGeom>
          <a:ln>
            <a:solidFill>
              <a:srgbClr val="FFFF00"/>
            </a:solidFill>
            <a:tailEnd type="arrow"/>
          </a:ln>
        </p:spPr>
        <p:style>
          <a:lnRef idx="3">
            <a:schemeClr val="accent1"/>
          </a:lnRef>
          <a:fillRef idx="0">
            <a:schemeClr val="accent1"/>
          </a:fillRef>
          <a:effectRef idx="2">
            <a:schemeClr val="accent1"/>
          </a:effectRef>
          <a:fontRef idx="minor">
            <a:schemeClr val="tx1"/>
          </a:fontRef>
        </p:style>
      </p:cxnSp>
      <p:cxnSp>
        <p:nvCxnSpPr>
          <p:cNvPr id="12" name="Straight Arrow Connector 11"/>
          <p:cNvCxnSpPr/>
          <p:nvPr/>
        </p:nvCxnSpPr>
        <p:spPr>
          <a:xfrm>
            <a:off x="2362200" y="2819400"/>
            <a:ext cx="914400" cy="1143000"/>
          </a:xfrm>
          <a:prstGeom prst="straightConnector1">
            <a:avLst/>
          </a:prstGeom>
          <a:ln>
            <a:solidFill>
              <a:srgbClr val="FFFF00"/>
            </a:solidFill>
            <a:tailEnd type="arrow"/>
          </a:ln>
        </p:spPr>
        <p:style>
          <a:lnRef idx="3">
            <a:schemeClr val="accent1"/>
          </a:lnRef>
          <a:fillRef idx="0">
            <a:schemeClr val="accent1"/>
          </a:fillRef>
          <a:effectRef idx="2">
            <a:schemeClr val="accent1"/>
          </a:effectRef>
          <a:fontRef idx="minor">
            <a:schemeClr val="tx1"/>
          </a:fontRef>
        </p:style>
      </p:cxnSp>
      <p:grpSp>
        <p:nvGrpSpPr>
          <p:cNvPr id="53" name="Group 52"/>
          <p:cNvGrpSpPr/>
          <p:nvPr/>
        </p:nvGrpSpPr>
        <p:grpSpPr>
          <a:xfrm>
            <a:off x="3352800" y="3429000"/>
            <a:ext cx="1676400" cy="1752600"/>
            <a:chOff x="3352800" y="3429000"/>
            <a:chExt cx="1676400" cy="1752600"/>
          </a:xfrm>
        </p:grpSpPr>
        <p:sp>
          <p:nvSpPr>
            <p:cNvPr id="10" name="Oval 4"/>
            <p:cNvSpPr/>
            <p:nvPr/>
          </p:nvSpPr>
          <p:spPr>
            <a:xfrm>
              <a:off x="3352800" y="3429000"/>
              <a:ext cx="1657218" cy="1752600"/>
            </a:xfrm>
            <a:prstGeom prst="ellipse">
              <a:avLst/>
            </a:prstGeom>
            <a:gradFill>
              <a:gsLst>
                <a:gs pos="18000">
                  <a:schemeClr val="bg1">
                    <a:lumMod val="65000"/>
                  </a:schemeClr>
                </a:gs>
                <a:gs pos="55000">
                  <a:srgbClr val="7F7F7F"/>
                </a:gs>
              </a:gsLst>
              <a:lin ang="5400000" scaled="0"/>
            </a:gradFill>
            <a:ln w="12700"/>
          </p:spPr>
          <p:style>
            <a:lnRef idx="2">
              <a:schemeClr val="dk1">
                <a:shade val="50000"/>
              </a:schemeClr>
            </a:lnRef>
            <a:fillRef idx="1002">
              <a:schemeClr val="dk2"/>
            </a:fillRef>
            <a:effectRef idx="0">
              <a:schemeClr val="dk1"/>
            </a:effectRef>
            <a:fontRef idx="minor">
              <a:schemeClr val="lt1"/>
            </a:fontRef>
          </p:style>
          <p:txBody>
            <a:bodyPr rtlCol="0" anchor="ctr"/>
            <a:lstStyle/>
            <a:p>
              <a:pPr algn="ctr"/>
              <a:endParaRPr lang="en-US"/>
            </a:p>
          </p:txBody>
        </p:sp>
        <p:sp>
          <p:nvSpPr>
            <p:cNvPr id="13" name="TextBox 12"/>
            <p:cNvSpPr txBox="1"/>
            <p:nvPr/>
          </p:nvSpPr>
          <p:spPr>
            <a:xfrm>
              <a:off x="3657600" y="3962400"/>
              <a:ext cx="1371600" cy="769441"/>
            </a:xfrm>
            <a:prstGeom prst="rect">
              <a:avLst/>
            </a:prstGeom>
            <a:noFill/>
          </p:spPr>
          <p:txBody>
            <a:bodyPr wrap="square" rtlCol="0">
              <a:spAutoFit/>
            </a:bodyPr>
            <a:lstStyle/>
            <a:p>
              <a:r>
                <a:rPr lang="en-US" sz="2400" b="1" dirty="0" smtClean="0">
                  <a:ln w="10541" cmpd="sng">
                    <a:solidFill>
                      <a:srgbClr val="7D7D7D">
                        <a:tint val="100000"/>
                        <a:shade val="100000"/>
                        <a:satMod val="110000"/>
                      </a:srgbClr>
                    </a:solidFill>
                    <a:prstDash val="solid"/>
                  </a:ln>
                </a:rPr>
                <a:t>Quartz</a:t>
              </a:r>
            </a:p>
            <a:p>
              <a:r>
                <a:rPr lang="en-US" sz="2000" b="1" dirty="0" smtClean="0">
                  <a:ln w="10541" cmpd="sng">
                    <a:solidFill>
                      <a:srgbClr val="7D7D7D">
                        <a:tint val="100000"/>
                        <a:shade val="100000"/>
                        <a:satMod val="110000"/>
                      </a:srgbClr>
                    </a:solidFill>
                    <a:prstDash val="solid"/>
                  </a:ln>
                </a:rPr>
                <a:t>  (SiO</a:t>
              </a:r>
              <a:r>
                <a:rPr lang="en-US" sz="2000" b="1" baseline="-25000" dirty="0" smtClean="0">
                  <a:ln w="10541" cmpd="sng">
                    <a:solidFill>
                      <a:srgbClr val="7D7D7D">
                        <a:tint val="100000"/>
                        <a:shade val="100000"/>
                        <a:satMod val="110000"/>
                      </a:srgbClr>
                    </a:solidFill>
                    <a:prstDash val="solid"/>
                  </a:ln>
                </a:rPr>
                <a:t>2</a:t>
              </a:r>
              <a:r>
                <a:rPr lang="en-US" sz="2000" b="1" dirty="0" smtClean="0">
                  <a:ln w="10541" cmpd="sng">
                    <a:solidFill>
                      <a:srgbClr val="7D7D7D">
                        <a:tint val="100000"/>
                        <a:shade val="100000"/>
                        <a:satMod val="110000"/>
                      </a:srgbClr>
                    </a:solidFill>
                    <a:prstDash val="solid"/>
                  </a:ln>
                </a:rPr>
                <a:t>)</a:t>
              </a:r>
              <a:endParaRPr lang="en-US" sz="2000" b="1" dirty="0">
                <a:ln w="10541" cmpd="sng">
                  <a:solidFill>
                    <a:srgbClr val="7D7D7D">
                      <a:tint val="100000"/>
                      <a:shade val="100000"/>
                      <a:satMod val="110000"/>
                    </a:srgbClr>
                  </a:solidFill>
                  <a:prstDash val="solid"/>
                </a:ln>
              </a:endParaRPr>
            </a:p>
          </p:txBody>
        </p:sp>
      </p:grpSp>
      <p:cxnSp>
        <p:nvCxnSpPr>
          <p:cNvPr id="14" name="Straight Arrow Connector 13"/>
          <p:cNvCxnSpPr/>
          <p:nvPr/>
        </p:nvCxnSpPr>
        <p:spPr>
          <a:xfrm>
            <a:off x="4978670" y="3962400"/>
            <a:ext cx="888730" cy="0"/>
          </a:xfrm>
          <a:prstGeom prst="straightConnector1">
            <a:avLst/>
          </a:prstGeom>
          <a:ln>
            <a:solidFill>
              <a:srgbClr val="00B050"/>
            </a:solidFill>
            <a:tailEnd type="arrow"/>
          </a:ln>
        </p:spPr>
        <p:style>
          <a:lnRef idx="3">
            <a:schemeClr val="accent1"/>
          </a:lnRef>
          <a:fillRef idx="0">
            <a:schemeClr val="accent1"/>
          </a:fillRef>
          <a:effectRef idx="2">
            <a:schemeClr val="accent1"/>
          </a:effectRef>
          <a:fontRef idx="minor">
            <a:schemeClr val="tx1"/>
          </a:fontRef>
        </p:style>
      </p:cxnSp>
      <p:cxnSp>
        <p:nvCxnSpPr>
          <p:cNvPr id="15" name="Straight Arrow Connector 14"/>
          <p:cNvCxnSpPr>
            <a:endCxn id="8" idx="1"/>
          </p:cNvCxnSpPr>
          <p:nvPr/>
        </p:nvCxnSpPr>
        <p:spPr>
          <a:xfrm>
            <a:off x="5029199" y="4572000"/>
            <a:ext cx="903778" cy="192"/>
          </a:xfrm>
          <a:prstGeom prst="straightConnector1">
            <a:avLst/>
          </a:prstGeom>
          <a:ln>
            <a:solidFill>
              <a:srgbClr val="00B050"/>
            </a:solidFill>
            <a:tailEnd type="arrow"/>
          </a:ln>
        </p:spPr>
        <p:style>
          <a:lnRef idx="3">
            <a:schemeClr val="accent1"/>
          </a:lnRef>
          <a:fillRef idx="0">
            <a:schemeClr val="accent1"/>
          </a:fillRef>
          <a:effectRef idx="2">
            <a:schemeClr val="accent1"/>
          </a:effectRef>
          <a:fontRef idx="minor">
            <a:schemeClr val="tx1"/>
          </a:fontRef>
        </p:style>
      </p:cxnSp>
      <p:sp>
        <p:nvSpPr>
          <p:cNvPr id="8" name="TextBox 7"/>
          <p:cNvSpPr txBox="1"/>
          <p:nvPr/>
        </p:nvSpPr>
        <p:spPr>
          <a:xfrm>
            <a:off x="5932977" y="4377267"/>
            <a:ext cx="1610823" cy="389850"/>
          </a:xfrm>
          <a:prstGeom prst="rect">
            <a:avLst/>
          </a:prstGeom>
          <a:noFill/>
        </p:spPr>
        <p:txBody>
          <a:bodyPr wrap="square" rtlCol="0">
            <a:spAutoFit/>
          </a:bodyPr>
          <a:lstStyle/>
          <a:p>
            <a:r>
              <a:rPr lang="en-US" baseline="30000" dirty="0" smtClean="0"/>
              <a:t>3</a:t>
            </a:r>
            <a:r>
              <a:rPr lang="en-US" dirty="0" smtClean="0"/>
              <a:t>He, </a:t>
            </a:r>
            <a:r>
              <a:rPr lang="en-US" baseline="30000" dirty="0" smtClean="0"/>
              <a:t>10</a:t>
            </a:r>
            <a:r>
              <a:rPr lang="en-US" dirty="0" smtClean="0"/>
              <a:t>Be, </a:t>
            </a:r>
            <a:r>
              <a:rPr lang="en-US" baseline="30000" dirty="0" smtClean="0"/>
              <a:t>14</a:t>
            </a:r>
            <a:r>
              <a:rPr lang="en-US" dirty="0" smtClean="0"/>
              <a:t>C</a:t>
            </a:r>
            <a:endParaRPr lang="en-US" dirty="0"/>
          </a:p>
        </p:txBody>
      </p:sp>
      <p:sp>
        <p:nvSpPr>
          <p:cNvPr id="9" name="TextBox 8"/>
          <p:cNvSpPr txBox="1"/>
          <p:nvPr/>
        </p:nvSpPr>
        <p:spPr>
          <a:xfrm>
            <a:off x="5860312" y="3801150"/>
            <a:ext cx="1638595" cy="389850"/>
          </a:xfrm>
          <a:prstGeom prst="rect">
            <a:avLst/>
          </a:prstGeom>
          <a:noFill/>
        </p:spPr>
        <p:txBody>
          <a:bodyPr wrap="square" rtlCol="0">
            <a:spAutoFit/>
          </a:bodyPr>
          <a:lstStyle/>
          <a:p>
            <a:r>
              <a:rPr lang="en-US" baseline="30000" dirty="0" smtClean="0"/>
              <a:t>26</a:t>
            </a:r>
            <a:r>
              <a:rPr lang="en-US" dirty="0" smtClean="0"/>
              <a:t>Al, </a:t>
            </a:r>
            <a:r>
              <a:rPr lang="en-US" baseline="30000" dirty="0" smtClean="0"/>
              <a:t>3</a:t>
            </a:r>
            <a:r>
              <a:rPr lang="en-US" dirty="0" smtClean="0"/>
              <a:t>He, </a:t>
            </a:r>
            <a:r>
              <a:rPr lang="en-US" baseline="30000" dirty="0" smtClean="0"/>
              <a:t>21</a:t>
            </a:r>
            <a:r>
              <a:rPr lang="en-US" dirty="0" smtClean="0"/>
              <a:t>Ne </a:t>
            </a:r>
            <a:endParaRPr lang="en-US" dirty="0"/>
          </a:p>
        </p:txBody>
      </p:sp>
      <p:sp>
        <p:nvSpPr>
          <p:cNvPr id="6" name="TextBox 5"/>
          <p:cNvSpPr txBox="1"/>
          <p:nvPr/>
        </p:nvSpPr>
        <p:spPr>
          <a:xfrm>
            <a:off x="2057400" y="2590800"/>
            <a:ext cx="2286000" cy="646331"/>
          </a:xfrm>
          <a:prstGeom prst="rect">
            <a:avLst/>
          </a:prstGeom>
          <a:noFill/>
        </p:spPr>
        <p:txBody>
          <a:bodyPr wrap="square" rtlCol="0">
            <a:spAutoFit/>
          </a:bodyPr>
          <a:lstStyle/>
          <a:p>
            <a:r>
              <a:rPr lang="en-US" dirty="0" smtClean="0"/>
              <a:t>Secondary Cosmic rays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1000" fill="hold"/>
                                        <p:tgtEl>
                                          <p:spTgt spid="53"/>
                                        </p:tgtEl>
                                        <p:attrNameLst>
                                          <p:attrName>ppt_x</p:attrName>
                                        </p:attrNameLst>
                                      </p:cBhvr>
                                      <p:tavLst>
                                        <p:tav tm="0">
                                          <p:val>
                                            <p:strVal val="#ppt_x-.2"/>
                                          </p:val>
                                        </p:tav>
                                        <p:tav tm="100000">
                                          <p:val>
                                            <p:strVal val="#ppt_x"/>
                                          </p:val>
                                        </p:tav>
                                      </p:tavLst>
                                    </p:anim>
                                    <p:anim calcmode="lin" valueType="num">
                                      <p:cBhvr>
                                        <p:cTn id="8" dur="1000" fill="hold"/>
                                        <p:tgtEl>
                                          <p:spTgt spid="53"/>
                                        </p:tgtEl>
                                        <p:attrNameLst>
                                          <p:attrName>ppt_y</p:attrName>
                                        </p:attrNameLst>
                                      </p:cBhvr>
                                      <p:tavLst>
                                        <p:tav tm="0">
                                          <p:val>
                                            <p:strVal val="#ppt_y"/>
                                          </p:val>
                                        </p:tav>
                                        <p:tav tm="100000">
                                          <p:val>
                                            <p:strVal val="#ppt_y"/>
                                          </p:val>
                                        </p:tav>
                                      </p:tavLst>
                                    </p:anim>
                                    <p:animEffect transition="in" filter="wipe(right)" prLst="gradientSize: 0.1">
                                      <p:cBhvr>
                                        <p:cTn id="9" dur="1000"/>
                                        <p:tgtEl>
                                          <p:spTgt spid="5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9"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000" fill="hold"/>
                                        <p:tgtEl>
                                          <p:spTgt spid="12"/>
                                        </p:tgtEl>
                                        <p:attrNameLst>
                                          <p:attrName>ppt_x</p:attrName>
                                        </p:attrNameLst>
                                      </p:cBhvr>
                                      <p:tavLst>
                                        <p:tav tm="0">
                                          <p:val>
                                            <p:strVal val="0-#ppt_w/2"/>
                                          </p:val>
                                        </p:tav>
                                        <p:tav tm="100000">
                                          <p:val>
                                            <p:strVal val="#ppt_x"/>
                                          </p:val>
                                        </p:tav>
                                      </p:tavLst>
                                    </p:anim>
                                    <p:anim calcmode="lin" valueType="num">
                                      <p:cBhvr additive="base">
                                        <p:cTn id="15" dur="1000" fill="hold"/>
                                        <p:tgtEl>
                                          <p:spTgt spid="12"/>
                                        </p:tgtEl>
                                        <p:attrNameLst>
                                          <p:attrName>ppt_y</p:attrName>
                                        </p:attrNameLst>
                                      </p:cBhvr>
                                      <p:tavLst>
                                        <p:tav tm="0">
                                          <p:val>
                                            <p:strVal val="0-#ppt_h/2"/>
                                          </p:val>
                                        </p:tav>
                                        <p:tav tm="100000">
                                          <p:val>
                                            <p:strVal val="#ppt_y"/>
                                          </p:val>
                                        </p:tav>
                                      </p:tavLst>
                                    </p:anim>
                                  </p:childTnLst>
                                </p:cTn>
                              </p:par>
                              <p:par>
                                <p:cTn id="16" presetID="2" presetClass="entr" presetSubtype="9"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1000" fill="hold"/>
                                        <p:tgtEl>
                                          <p:spTgt spid="11"/>
                                        </p:tgtEl>
                                        <p:attrNameLst>
                                          <p:attrName>ppt_x</p:attrName>
                                        </p:attrNameLst>
                                      </p:cBhvr>
                                      <p:tavLst>
                                        <p:tav tm="0">
                                          <p:val>
                                            <p:strVal val="0-#ppt_w/2"/>
                                          </p:val>
                                        </p:tav>
                                        <p:tav tm="100000">
                                          <p:val>
                                            <p:strVal val="#ppt_x"/>
                                          </p:val>
                                        </p:tav>
                                      </p:tavLst>
                                    </p:anim>
                                    <p:anim calcmode="lin" valueType="num">
                                      <p:cBhvr additive="base">
                                        <p:cTn id="19" dur="1000" fill="hold"/>
                                        <p:tgtEl>
                                          <p:spTgt spid="11"/>
                                        </p:tgtEl>
                                        <p:attrNameLst>
                                          <p:attrName>ppt_y</p:attrName>
                                        </p:attrNameLst>
                                      </p:cBhvr>
                                      <p:tavLst>
                                        <p:tav tm="0">
                                          <p:val>
                                            <p:strVal val="0-#ppt_h/2"/>
                                          </p:val>
                                        </p:tav>
                                        <p:tav tm="100000">
                                          <p:val>
                                            <p:strVal val="#ppt_y"/>
                                          </p:val>
                                        </p:tav>
                                      </p:tavLst>
                                    </p:anim>
                                  </p:childTnLst>
                                </p:cTn>
                              </p:par>
                            </p:childTnLst>
                          </p:cTn>
                        </p:par>
                        <p:par>
                          <p:cTn id="20" fill="hold">
                            <p:stCondLst>
                              <p:cond delay="1000"/>
                            </p:stCondLst>
                            <p:childTnLst>
                              <p:par>
                                <p:cTn id="21" presetID="10" presetClass="entr" presetSubtype="0" fill="hold" grpId="0" nodeType="afterEffect">
                                  <p:stCondLst>
                                    <p:cond delay="50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2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slide(fromBottom)">
                                      <p:cBhvr>
                                        <p:cTn id="28" dur="1000"/>
                                        <p:tgtEl>
                                          <p:spTgt spid="14"/>
                                        </p:tgtEl>
                                      </p:cBhvr>
                                    </p:animEffect>
                                  </p:childTnLst>
                                </p:cTn>
                              </p:par>
                            </p:childTnLst>
                          </p:cTn>
                        </p:par>
                        <p:par>
                          <p:cTn id="29" fill="hold">
                            <p:stCondLst>
                              <p:cond delay="1000"/>
                            </p:stCondLst>
                            <p:childTnLst>
                              <p:par>
                                <p:cTn id="30" presetID="9" presetClass="entr" presetSubtype="0" fill="hold" grpId="0" nodeType="afterEffect">
                                  <p:stCondLst>
                                    <p:cond delay="500"/>
                                  </p:stCondLst>
                                  <p:childTnLst>
                                    <p:set>
                                      <p:cBhvr>
                                        <p:cTn id="31" dur="1" fill="hold">
                                          <p:stCondLst>
                                            <p:cond delay="0"/>
                                          </p:stCondLst>
                                        </p:cTn>
                                        <p:tgtEl>
                                          <p:spTgt spid="9"/>
                                        </p:tgtEl>
                                        <p:attrNameLst>
                                          <p:attrName>style.visibility</p:attrName>
                                        </p:attrNameLst>
                                      </p:cBhvr>
                                      <p:to>
                                        <p:strVal val="visible"/>
                                      </p:to>
                                    </p:set>
                                    <p:animEffect transition="in" filter="dissolve">
                                      <p:cBhvr>
                                        <p:cTn id="32" dur="500"/>
                                        <p:tgtEl>
                                          <p:spTgt spid="9"/>
                                        </p:tgtEl>
                                      </p:cBhvr>
                                    </p:animEffect>
                                  </p:childTnLst>
                                </p:cTn>
                              </p:par>
                            </p:childTnLst>
                          </p:cTn>
                        </p:par>
                        <p:par>
                          <p:cTn id="33" fill="hold">
                            <p:stCondLst>
                              <p:cond delay="2000"/>
                            </p:stCondLst>
                            <p:childTnLst>
                              <p:par>
                                <p:cTn id="34" presetID="9" presetClass="entr" presetSubtype="0" fill="hold" nodeType="afterEffect">
                                  <p:stCondLst>
                                    <p:cond delay="1000"/>
                                  </p:stCondLst>
                                  <p:childTnLst>
                                    <p:set>
                                      <p:cBhvr>
                                        <p:cTn id="35" dur="1" fill="hold">
                                          <p:stCondLst>
                                            <p:cond delay="0"/>
                                          </p:stCondLst>
                                        </p:cTn>
                                        <p:tgtEl>
                                          <p:spTgt spid="15"/>
                                        </p:tgtEl>
                                        <p:attrNameLst>
                                          <p:attrName>style.visibility</p:attrName>
                                        </p:attrNameLst>
                                      </p:cBhvr>
                                      <p:to>
                                        <p:strVal val="visible"/>
                                      </p:to>
                                    </p:set>
                                    <p:animEffect transition="in" filter="dissolve">
                                      <p:cBhvr>
                                        <p:cTn id="36" dur="500"/>
                                        <p:tgtEl>
                                          <p:spTgt spid="15"/>
                                        </p:tgtEl>
                                      </p:cBhvr>
                                    </p:animEffect>
                                  </p:childTnLst>
                                </p:cTn>
                              </p:par>
                            </p:childTnLst>
                          </p:cTn>
                        </p:par>
                        <p:par>
                          <p:cTn id="37" fill="hold">
                            <p:stCondLst>
                              <p:cond delay="3500"/>
                            </p:stCondLst>
                            <p:childTnLst>
                              <p:par>
                                <p:cTn id="38" presetID="9" presetClass="entr" presetSubtype="0" fill="hold" grpId="0" nodeType="afterEffect">
                                  <p:stCondLst>
                                    <p:cond delay="500"/>
                                  </p:stCondLst>
                                  <p:childTnLst>
                                    <p:set>
                                      <p:cBhvr>
                                        <p:cTn id="39" dur="1" fill="hold">
                                          <p:stCondLst>
                                            <p:cond delay="0"/>
                                          </p:stCondLst>
                                        </p:cTn>
                                        <p:tgtEl>
                                          <p:spTgt spid="8"/>
                                        </p:tgtEl>
                                        <p:attrNameLst>
                                          <p:attrName>style.visibility</p:attrName>
                                        </p:attrNameLst>
                                      </p:cBhvr>
                                      <p:to>
                                        <p:strVal val="visible"/>
                                      </p:to>
                                    </p:set>
                                    <p:animEffect transition="in" filter="dissolve">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6"/>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12"/>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11"/>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53"/>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14"/>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9"/>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15"/>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6" grpId="0"/>
      <p:bldP spid="6"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Oval 4"/>
          <p:cNvSpPr/>
          <p:nvPr/>
        </p:nvSpPr>
        <p:spPr>
          <a:xfrm>
            <a:off x="1219200" y="3581400"/>
            <a:ext cx="2242038" cy="2362200"/>
          </a:xfrm>
          <a:prstGeom prst="ellipse">
            <a:avLst/>
          </a:prstGeom>
          <a:gradFill>
            <a:gsLst>
              <a:gs pos="18000">
                <a:schemeClr val="bg1">
                  <a:lumMod val="65000"/>
                </a:schemeClr>
              </a:gs>
              <a:gs pos="55000">
                <a:srgbClr val="7F7F7F"/>
              </a:gs>
            </a:gsLst>
            <a:lin ang="5400000" scaled="0"/>
          </a:gradFill>
          <a:ln w="12700"/>
        </p:spPr>
        <p:style>
          <a:lnRef idx="2">
            <a:schemeClr val="dk1">
              <a:shade val="50000"/>
            </a:schemeClr>
          </a:lnRef>
          <a:fillRef idx="1002">
            <a:schemeClr val="dk2"/>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1143000"/>
          </a:xfrm>
        </p:spPr>
        <p:txBody>
          <a:bodyPr/>
          <a:lstStyle/>
          <a:p>
            <a:r>
              <a:rPr lang="en-US" dirty="0" smtClean="0"/>
              <a:t>Cosmogenic isotopes- </a:t>
            </a:r>
            <a:r>
              <a:rPr lang="en-US" baseline="30000" dirty="0" smtClean="0"/>
              <a:t>10</a:t>
            </a:r>
            <a:r>
              <a:rPr lang="en-US" dirty="0" smtClean="0"/>
              <a:t>Be </a:t>
            </a:r>
            <a:endParaRPr lang="en-US" dirty="0"/>
          </a:p>
        </p:txBody>
      </p:sp>
      <p:sp>
        <p:nvSpPr>
          <p:cNvPr id="3" name="Content Placeholder 2"/>
          <p:cNvSpPr>
            <a:spLocks noGrp="1"/>
          </p:cNvSpPr>
          <p:nvPr>
            <p:ph idx="1"/>
          </p:nvPr>
        </p:nvSpPr>
        <p:spPr/>
        <p:txBody>
          <a:bodyPr>
            <a:normAutofit/>
          </a:bodyPr>
          <a:lstStyle/>
          <a:p>
            <a:r>
              <a:rPr lang="en-US" dirty="0" smtClean="0"/>
              <a:t>Isotopic formation</a:t>
            </a:r>
          </a:p>
          <a:p>
            <a:pPr>
              <a:buNone/>
            </a:pPr>
            <a:endParaRPr lang="en-US" dirty="0"/>
          </a:p>
        </p:txBody>
      </p:sp>
      <p:grpSp>
        <p:nvGrpSpPr>
          <p:cNvPr id="5" name="Group 54"/>
          <p:cNvGrpSpPr/>
          <p:nvPr/>
        </p:nvGrpSpPr>
        <p:grpSpPr>
          <a:xfrm>
            <a:off x="1752600" y="3886200"/>
            <a:ext cx="224204" cy="541020"/>
            <a:chOff x="1752600" y="3886200"/>
            <a:chExt cx="224204" cy="541020"/>
          </a:xfrm>
        </p:grpSpPr>
        <p:sp>
          <p:nvSpPr>
            <p:cNvPr id="37" name="Oval 36"/>
            <p:cNvSpPr/>
            <p:nvPr/>
          </p:nvSpPr>
          <p:spPr>
            <a:xfrm>
              <a:off x="1752600" y="3886200"/>
              <a:ext cx="224204" cy="2362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8" name="Oval 37"/>
            <p:cNvSpPr/>
            <p:nvPr/>
          </p:nvSpPr>
          <p:spPr>
            <a:xfrm>
              <a:off x="1752600" y="4191000"/>
              <a:ext cx="224204" cy="2362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7" name="Group 53"/>
          <p:cNvGrpSpPr/>
          <p:nvPr/>
        </p:nvGrpSpPr>
        <p:grpSpPr>
          <a:xfrm>
            <a:off x="1452196" y="3733800"/>
            <a:ext cx="829408" cy="617220"/>
            <a:chOff x="1452196" y="3733800"/>
            <a:chExt cx="829408" cy="617220"/>
          </a:xfrm>
        </p:grpSpPr>
        <p:sp>
          <p:nvSpPr>
            <p:cNvPr id="39" name="Oval 38"/>
            <p:cNvSpPr/>
            <p:nvPr/>
          </p:nvSpPr>
          <p:spPr>
            <a:xfrm>
              <a:off x="1981200" y="4038600"/>
              <a:ext cx="224204" cy="2362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0" name="Oval 39"/>
            <p:cNvSpPr/>
            <p:nvPr/>
          </p:nvSpPr>
          <p:spPr>
            <a:xfrm>
              <a:off x="2057400" y="3733800"/>
              <a:ext cx="224204" cy="2362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1" name="Oval 40"/>
            <p:cNvSpPr/>
            <p:nvPr/>
          </p:nvSpPr>
          <p:spPr>
            <a:xfrm>
              <a:off x="1452196" y="4114800"/>
              <a:ext cx="224204" cy="2362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43" name="Oval 4"/>
          <p:cNvSpPr/>
          <p:nvPr/>
        </p:nvSpPr>
        <p:spPr>
          <a:xfrm>
            <a:off x="5562600" y="3581400"/>
            <a:ext cx="2242038" cy="2362200"/>
          </a:xfrm>
          <a:prstGeom prst="ellipse">
            <a:avLst/>
          </a:prstGeom>
          <a:gradFill>
            <a:gsLst>
              <a:gs pos="18000">
                <a:schemeClr val="bg1">
                  <a:lumMod val="65000"/>
                </a:schemeClr>
              </a:gs>
              <a:gs pos="55000">
                <a:srgbClr val="7F7F7F"/>
              </a:gs>
            </a:gsLst>
            <a:lin ang="5400000" scaled="0"/>
          </a:gradFill>
          <a:ln w="12700"/>
        </p:spPr>
        <p:style>
          <a:lnRef idx="2">
            <a:schemeClr val="dk1">
              <a:shade val="50000"/>
            </a:schemeClr>
          </a:lnRef>
          <a:fillRef idx="1002">
            <a:schemeClr val="dk2"/>
          </a:fillRef>
          <a:effectRef idx="0">
            <a:schemeClr val="dk1"/>
          </a:effectRef>
          <a:fontRef idx="minor">
            <a:schemeClr val="lt1"/>
          </a:fontRef>
        </p:style>
        <p:txBody>
          <a:bodyPr rtlCol="0" anchor="ctr"/>
          <a:lstStyle/>
          <a:p>
            <a:pPr algn="ctr"/>
            <a:endParaRPr lang="en-US"/>
          </a:p>
        </p:txBody>
      </p:sp>
      <p:grpSp>
        <p:nvGrpSpPr>
          <p:cNvPr id="16" name="Group 47"/>
          <p:cNvGrpSpPr/>
          <p:nvPr/>
        </p:nvGrpSpPr>
        <p:grpSpPr>
          <a:xfrm>
            <a:off x="5867400" y="3733800"/>
            <a:ext cx="971550" cy="629920"/>
            <a:chOff x="6088673" y="3853744"/>
            <a:chExt cx="971550" cy="629920"/>
          </a:xfrm>
        </p:grpSpPr>
        <p:sp>
          <p:nvSpPr>
            <p:cNvPr id="26" name="Oval 25"/>
            <p:cNvSpPr/>
            <p:nvPr/>
          </p:nvSpPr>
          <p:spPr>
            <a:xfrm>
              <a:off x="6337788" y="4247444"/>
              <a:ext cx="224204" cy="2362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7" name="Oval 26"/>
            <p:cNvSpPr/>
            <p:nvPr/>
          </p:nvSpPr>
          <p:spPr>
            <a:xfrm>
              <a:off x="6088673" y="4116211"/>
              <a:ext cx="224204" cy="2362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8" name="Oval 27"/>
            <p:cNvSpPr/>
            <p:nvPr/>
          </p:nvSpPr>
          <p:spPr>
            <a:xfrm>
              <a:off x="6462346" y="3984978"/>
              <a:ext cx="224204" cy="2362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1" name="Oval 30"/>
            <p:cNvSpPr/>
            <p:nvPr/>
          </p:nvSpPr>
          <p:spPr>
            <a:xfrm>
              <a:off x="6836019" y="3853744"/>
              <a:ext cx="224204" cy="2362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3" name="Oval 32"/>
            <p:cNvSpPr/>
            <p:nvPr/>
          </p:nvSpPr>
          <p:spPr>
            <a:xfrm>
              <a:off x="6711461" y="4116211"/>
              <a:ext cx="224204" cy="2362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17" name="Group 48"/>
          <p:cNvGrpSpPr/>
          <p:nvPr/>
        </p:nvGrpSpPr>
        <p:grpSpPr>
          <a:xfrm>
            <a:off x="5791200" y="4343400"/>
            <a:ext cx="846993" cy="367453"/>
            <a:chOff x="5964115" y="4378678"/>
            <a:chExt cx="846993" cy="367453"/>
          </a:xfrm>
        </p:grpSpPr>
        <p:sp>
          <p:nvSpPr>
            <p:cNvPr id="29" name="Oval 28"/>
            <p:cNvSpPr/>
            <p:nvPr/>
          </p:nvSpPr>
          <p:spPr>
            <a:xfrm>
              <a:off x="6586904" y="4378678"/>
              <a:ext cx="224204" cy="2362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0" name="Oval 29"/>
            <p:cNvSpPr/>
            <p:nvPr/>
          </p:nvSpPr>
          <p:spPr>
            <a:xfrm>
              <a:off x="6213231" y="4509911"/>
              <a:ext cx="224204" cy="2362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4" name="Oval 33"/>
            <p:cNvSpPr/>
            <p:nvPr/>
          </p:nvSpPr>
          <p:spPr>
            <a:xfrm>
              <a:off x="5964115" y="4378678"/>
              <a:ext cx="224204" cy="2362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18" name="Group 49"/>
          <p:cNvGrpSpPr/>
          <p:nvPr/>
        </p:nvGrpSpPr>
        <p:grpSpPr>
          <a:xfrm>
            <a:off x="6705600" y="3962400"/>
            <a:ext cx="373673" cy="498686"/>
            <a:chOff x="6960577" y="3984978"/>
            <a:chExt cx="373673" cy="498686"/>
          </a:xfrm>
        </p:grpSpPr>
        <p:sp>
          <p:nvSpPr>
            <p:cNvPr id="32" name="Oval 31"/>
            <p:cNvSpPr/>
            <p:nvPr/>
          </p:nvSpPr>
          <p:spPr>
            <a:xfrm>
              <a:off x="6960577" y="4247444"/>
              <a:ext cx="224204" cy="2362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5" name="Oval 34"/>
            <p:cNvSpPr/>
            <p:nvPr/>
          </p:nvSpPr>
          <p:spPr>
            <a:xfrm>
              <a:off x="7110046" y="3984978"/>
              <a:ext cx="224204" cy="2362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19" name="Group 44"/>
          <p:cNvGrpSpPr/>
          <p:nvPr/>
        </p:nvGrpSpPr>
        <p:grpSpPr>
          <a:xfrm>
            <a:off x="3581400" y="4419600"/>
            <a:ext cx="1868365" cy="461665"/>
            <a:chOff x="3581400" y="4419600"/>
            <a:chExt cx="1868365" cy="461665"/>
          </a:xfrm>
        </p:grpSpPr>
        <p:cxnSp>
          <p:nvCxnSpPr>
            <p:cNvPr id="24" name="Straight Arrow Connector 23"/>
            <p:cNvCxnSpPr/>
            <p:nvPr/>
          </p:nvCxnSpPr>
          <p:spPr>
            <a:xfrm>
              <a:off x="3581400" y="4800600"/>
              <a:ext cx="1868365"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44" name="TextBox 43"/>
            <p:cNvSpPr txBox="1"/>
            <p:nvPr/>
          </p:nvSpPr>
          <p:spPr>
            <a:xfrm>
              <a:off x="3886200" y="4419600"/>
              <a:ext cx="914400" cy="461665"/>
            </a:xfrm>
            <a:prstGeom prst="rect">
              <a:avLst/>
            </a:prstGeom>
            <a:noFill/>
          </p:spPr>
          <p:txBody>
            <a:bodyPr wrap="square" rtlCol="0">
              <a:spAutoFit/>
            </a:bodyPr>
            <a:lstStyle/>
            <a:p>
              <a:r>
                <a:rPr lang="en-US" sz="2400" b="1" dirty="0" smtClean="0"/>
                <a:t>Time</a:t>
              </a:r>
              <a:endParaRPr lang="en-US" sz="2400"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1000" fill="hold"/>
                                        <p:tgtEl>
                                          <p:spTgt spid="42"/>
                                        </p:tgtEl>
                                        <p:attrNameLst>
                                          <p:attrName>ppt_w</p:attrName>
                                        </p:attrNameLst>
                                      </p:cBhvr>
                                      <p:tavLst>
                                        <p:tav tm="0">
                                          <p:val>
                                            <p:strVal val="#ppt_w*0.70"/>
                                          </p:val>
                                        </p:tav>
                                        <p:tav tm="100000">
                                          <p:val>
                                            <p:strVal val="#ppt_w"/>
                                          </p:val>
                                        </p:tav>
                                      </p:tavLst>
                                    </p:anim>
                                    <p:anim calcmode="lin" valueType="num">
                                      <p:cBhvr>
                                        <p:cTn id="8" dur="1000" fill="hold"/>
                                        <p:tgtEl>
                                          <p:spTgt spid="42"/>
                                        </p:tgtEl>
                                        <p:attrNameLst>
                                          <p:attrName>ppt_h</p:attrName>
                                        </p:attrNameLst>
                                      </p:cBhvr>
                                      <p:tavLst>
                                        <p:tav tm="0">
                                          <p:val>
                                            <p:strVal val="#ppt_h"/>
                                          </p:val>
                                        </p:tav>
                                        <p:tav tm="100000">
                                          <p:val>
                                            <p:strVal val="#ppt_h"/>
                                          </p:val>
                                        </p:tav>
                                      </p:tavLst>
                                    </p:anim>
                                    <p:animEffect transition="in" filter="fade">
                                      <p:cBhvr>
                                        <p:cTn id="9" dur="1000"/>
                                        <p:tgtEl>
                                          <p:spTgt spid="42"/>
                                        </p:tgtEl>
                                      </p:cBhvr>
                                    </p:animEffect>
                                  </p:childTnLst>
                                </p:cTn>
                              </p:par>
                            </p:childTnLst>
                          </p:cTn>
                        </p:par>
                        <p:par>
                          <p:cTn id="10" fill="hold">
                            <p:stCondLst>
                              <p:cond delay="1000"/>
                            </p:stCondLst>
                            <p:childTnLst>
                              <p:par>
                                <p:cTn id="11" presetID="10" presetClass="entr" presetSubtype="0" fill="hold" nodeType="after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par>
                          <p:cTn id="14" fill="hold">
                            <p:stCondLst>
                              <p:cond delay="2000"/>
                            </p:stCondLst>
                            <p:childTnLst>
                              <p:par>
                                <p:cTn id="15" presetID="10" presetClass="entr" presetSubtype="0" fill="hold" nodeType="afterEffect">
                                  <p:stCondLst>
                                    <p:cond delay="5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3000"/>
                            </p:stCondLst>
                            <p:childTnLst>
                              <p:par>
                                <p:cTn id="19" presetID="55" presetClass="entr" presetSubtype="0"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1000" fill="hold"/>
                                        <p:tgtEl>
                                          <p:spTgt spid="19"/>
                                        </p:tgtEl>
                                        <p:attrNameLst>
                                          <p:attrName>ppt_w</p:attrName>
                                        </p:attrNameLst>
                                      </p:cBhvr>
                                      <p:tavLst>
                                        <p:tav tm="0">
                                          <p:val>
                                            <p:strVal val="#ppt_w*0.70"/>
                                          </p:val>
                                        </p:tav>
                                        <p:tav tm="100000">
                                          <p:val>
                                            <p:strVal val="#ppt_w"/>
                                          </p:val>
                                        </p:tav>
                                      </p:tavLst>
                                    </p:anim>
                                    <p:anim calcmode="lin" valueType="num">
                                      <p:cBhvr>
                                        <p:cTn id="22" dur="1000" fill="hold"/>
                                        <p:tgtEl>
                                          <p:spTgt spid="19"/>
                                        </p:tgtEl>
                                        <p:attrNameLst>
                                          <p:attrName>ppt_h</p:attrName>
                                        </p:attrNameLst>
                                      </p:cBhvr>
                                      <p:tavLst>
                                        <p:tav tm="0">
                                          <p:val>
                                            <p:strVal val="#ppt_h"/>
                                          </p:val>
                                        </p:tav>
                                        <p:tav tm="100000">
                                          <p:val>
                                            <p:strVal val="#ppt_h"/>
                                          </p:val>
                                        </p:tav>
                                      </p:tavLst>
                                    </p:anim>
                                    <p:animEffect transition="in" filter="fade">
                                      <p:cBhvr>
                                        <p:cTn id="23" dur="1000"/>
                                        <p:tgtEl>
                                          <p:spTgt spid="19"/>
                                        </p:tgtEl>
                                      </p:cBhvr>
                                    </p:animEffect>
                                  </p:childTnLst>
                                </p:cTn>
                              </p:par>
                            </p:childTnLst>
                          </p:cTn>
                        </p:par>
                        <p:par>
                          <p:cTn id="24" fill="hold">
                            <p:stCondLst>
                              <p:cond delay="4000"/>
                            </p:stCondLst>
                            <p:childTnLst>
                              <p:par>
                                <p:cTn id="25" presetID="55" presetClass="entr" presetSubtype="0" fill="hold" grpId="0" nodeType="afterEffect">
                                  <p:stCondLst>
                                    <p:cond delay="500"/>
                                  </p:stCondLst>
                                  <p:childTnLst>
                                    <p:set>
                                      <p:cBhvr>
                                        <p:cTn id="26" dur="1" fill="hold">
                                          <p:stCondLst>
                                            <p:cond delay="0"/>
                                          </p:stCondLst>
                                        </p:cTn>
                                        <p:tgtEl>
                                          <p:spTgt spid="43"/>
                                        </p:tgtEl>
                                        <p:attrNameLst>
                                          <p:attrName>style.visibility</p:attrName>
                                        </p:attrNameLst>
                                      </p:cBhvr>
                                      <p:to>
                                        <p:strVal val="visible"/>
                                      </p:to>
                                    </p:set>
                                    <p:anim calcmode="lin" valueType="num">
                                      <p:cBhvr>
                                        <p:cTn id="27" dur="1000" fill="hold"/>
                                        <p:tgtEl>
                                          <p:spTgt spid="43"/>
                                        </p:tgtEl>
                                        <p:attrNameLst>
                                          <p:attrName>ppt_w</p:attrName>
                                        </p:attrNameLst>
                                      </p:cBhvr>
                                      <p:tavLst>
                                        <p:tav tm="0">
                                          <p:val>
                                            <p:strVal val="#ppt_w*0.70"/>
                                          </p:val>
                                        </p:tav>
                                        <p:tav tm="100000">
                                          <p:val>
                                            <p:strVal val="#ppt_w"/>
                                          </p:val>
                                        </p:tav>
                                      </p:tavLst>
                                    </p:anim>
                                    <p:anim calcmode="lin" valueType="num">
                                      <p:cBhvr>
                                        <p:cTn id="28" dur="1000" fill="hold"/>
                                        <p:tgtEl>
                                          <p:spTgt spid="43"/>
                                        </p:tgtEl>
                                        <p:attrNameLst>
                                          <p:attrName>ppt_h</p:attrName>
                                        </p:attrNameLst>
                                      </p:cBhvr>
                                      <p:tavLst>
                                        <p:tav tm="0">
                                          <p:val>
                                            <p:strVal val="#ppt_h"/>
                                          </p:val>
                                        </p:tav>
                                        <p:tav tm="100000">
                                          <p:val>
                                            <p:strVal val="#ppt_h"/>
                                          </p:val>
                                        </p:tav>
                                      </p:tavLst>
                                    </p:anim>
                                    <p:animEffect transition="in" filter="fade">
                                      <p:cBhvr>
                                        <p:cTn id="29" dur="1000"/>
                                        <p:tgtEl>
                                          <p:spTgt spid="43"/>
                                        </p:tgtEl>
                                      </p:cBhvr>
                                    </p:animEffect>
                                  </p:childTnLst>
                                </p:cTn>
                              </p:par>
                            </p:childTnLst>
                          </p:cTn>
                        </p:par>
                        <p:par>
                          <p:cTn id="30" fill="hold">
                            <p:stCondLst>
                              <p:cond delay="5500"/>
                            </p:stCondLst>
                            <p:childTnLst>
                              <p:par>
                                <p:cTn id="31" presetID="10" presetClass="entr" presetSubtype="0"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2000"/>
                                        <p:tgtEl>
                                          <p:spTgt spid="16"/>
                                        </p:tgtEl>
                                      </p:cBhvr>
                                    </p:animEffect>
                                  </p:childTnLst>
                                </p:cTn>
                              </p:par>
                            </p:childTnLst>
                          </p:cTn>
                        </p:par>
                        <p:par>
                          <p:cTn id="34" fill="hold">
                            <p:stCondLst>
                              <p:cond delay="7500"/>
                            </p:stCondLst>
                            <p:childTnLst>
                              <p:par>
                                <p:cTn id="35" presetID="10" presetClass="entr" presetSubtype="0" fill="hold" nodeType="afterEffect">
                                  <p:stCondLst>
                                    <p:cond delay="50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par>
                          <p:cTn id="38" fill="hold">
                            <p:stCondLst>
                              <p:cond delay="8500"/>
                            </p:stCondLst>
                            <p:childTnLst>
                              <p:par>
                                <p:cTn id="39" presetID="10" presetClass="entr" presetSubtype="0" fill="hold" nodeType="afterEffect">
                                  <p:stCondLst>
                                    <p:cond delay="50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 y="0"/>
            <a:ext cx="8183880" cy="1051560"/>
          </a:xfrm>
        </p:spPr>
        <p:txBody>
          <a:bodyPr/>
          <a:lstStyle/>
          <a:p>
            <a:r>
              <a:rPr lang="en-US" dirty="0" smtClean="0"/>
              <a:t>Cosmogenic isotopes-</a:t>
            </a:r>
            <a:r>
              <a:rPr lang="en-US" baseline="30000" dirty="0" smtClean="0"/>
              <a:t>10</a:t>
            </a:r>
            <a:r>
              <a:rPr lang="en-US" dirty="0" smtClean="0"/>
              <a:t>Be </a:t>
            </a:r>
            <a:endParaRPr lang="en-US" dirty="0"/>
          </a:p>
        </p:txBody>
      </p:sp>
      <p:sp>
        <p:nvSpPr>
          <p:cNvPr id="3" name="Content Placeholder 2"/>
          <p:cNvSpPr>
            <a:spLocks noGrp="1"/>
          </p:cNvSpPr>
          <p:nvPr>
            <p:ph idx="1"/>
          </p:nvPr>
        </p:nvSpPr>
        <p:spPr>
          <a:xfrm>
            <a:off x="533400" y="1978152"/>
            <a:ext cx="8183880" cy="3127248"/>
          </a:xfrm>
        </p:spPr>
        <p:txBody>
          <a:bodyPr>
            <a:normAutofit lnSpcReduction="10000"/>
          </a:bodyPr>
          <a:lstStyle/>
          <a:p>
            <a:r>
              <a:rPr lang="en-US" dirty="0" smtClean="0"/>
              <a:t>Benefits of the method </a:t>
            </a:r>
          </a:p>
          <a:p>
            <a:pPr lvl="1"/>
            <a:r>
              <a:rPr lang="en-US" dirty="0" smtClean="0"/>
              <a:t>Integrate enough time to even out extremes </a:t>
            </a:r>
          </a:p>
          <a:p>
            <a:pPr lvl="1"/>
            <a:r>
              <a:rPr lang="en-US" dirty="0" smtClean="0"/>
              <a:t>Serves as benchmarks</a:t>
            </a:r>
          </a:p>
          <a:p>
            <a:pPr lvl="1"/>
            <a:endParaRPr lang="en-US" dirty="0" smtClean="0"/>
          </a:p>
          <a:p>
            <a:r>
              <a:rPr lang="en-US" dirty="0" smtClean="0"/>
              <a:t>Assumes steady state</a:t>
            </a:r>
          </a:p>
          <a:p>
            <a:pPr indent="0">
              <a:buNone/>
            </a:pPr>
            <a:endParaRPr lang="en-US" dirty="0" smtClean="0"/>
          </a:p>
          <a:p>
            <a:r>
              <a:rPr lang="en-US" dirty="0" smtClean="0"/>
              <a:t>Depends on quartz distribution in the watershed’s bedrock</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Human">
  <a:themeElements>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fontScheme name="Human">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Human">
      <a:fillStyleLst>
        <a:solidFill>
          <a:schemeClr val="phClr"/>
        </a:solidFill>
        <a:gradFill>
          <a:gsLst>
            <a:gs pos="0">
              <a:schemeClr val="phClr">
                <a:tint val="30000"/>
                <a:satMod val="175000"/>
              </a:schemeClr>
            </a:gs>
            <a:gs pos="50000">
              <a:schemeClr val="phClr">
                <a:tint val="55000"/>
                <a:satMod val="200000"/>
              </a:schemeClr>
            </a:gs>
            <a:gs pos="70000">
              <a:schemeClr val="phClr">
                <a:tint val="70000"/>
                <a:satMod val="175000"/>
              </a:schemeClr>
            </a:gs>
            <a:gs pos="100000">
              <a:schemeClr val="phClr">
                <a:tint val="85000"/>
                <a:satMod val="175000"/>
              </a:schemeClr>
            </a:gs>
          </a:gsLst>
          <a:lin ang="8000000" scaled="1"/>
        </a:gradFill>
        <a:gradFill>
          <a:gsLst>
            <a:gs pos="0">
              <a:schemeClr val="phClr">
                <a:shade val="100000"/>
                <a:satMod val="140000"/>
              </a:schemeClr>
            </a:gs>
            <a:gs pos="40000">
              <a:schemeClr val="phClr">
                <a:shade val="65000"/>
                <a:satMod val="140000"/>
              </a:schemeClr>
            </a:gs>
            <a:gs pos="70000">
              <a:schemeClr val="phClr">
                <a:shade val="40000"/>
                <a:satMod val="115000"/>
              </a:schemeClr>
            </a:gs>
            <a:gs pos="100000">
              <a:schemeClr val="phClr">
                <a:shade val="20000"/>
                <a:satMod val="115000"/>
              </a:schemeClr>
            </a:gs>
          </a:gsLst>
          <a:lin ang="8000000" scaled="1"/>
        </a:gradFill>
      </a:fillStyleLst>
      <a:lnStyleLst>
        <a:ln w="5000" cap="rnd" cmpd="sng" algn="ctr">
          <a:solidFill>
            <a:schemeClr val="phClr"/>
          </a:solidFill>
          <a:prstDash val="solid"/>
        </a:ln>
        <a:ln w="12700" cap="rnd" cmpd="sng" algn="ctr">
          <a:solidFill>
            <a:schemeClr val="phClr"/>
          </a:solidFill>
          <a:prstDash val="solid"/>
        </a:ln>
        <a:ln w="28100" cap="rnd" cmpd="sng" algn="ctr">
          <a:solidFill>
            <a:schemeClr val="phClr"/>
          </a:solidFill>
          <a:prstDash val="solid"/>
        </a:ln>
      </a:lnStyleLst>
      <a:effectStyleLst>
        <a:effectStyle>
          <a:effectLst>
            <a:outerShdw blurRad="39000" dist="25400" dir="9000000" rotWithShape="0">
              <a:srgbClr val="1A0000">
                <a:alpha val="35000"/>
              </a:srgbClr>
            </a:outerShdw>
          </a:effectLst>
        </a:effectStyle>
        <a:effectStyle>
          <a:effectLst>
            <a:outerShdw blurRad="39000" dist="25400" dir="9000000" rotWithShape="0">
              <a:srgbClr val="1A0000">
                <a:alpha val="40000"/>
              </a:srgbClr>
            </a:outerShdw>
          </a:effectLst>
        </a:effectStyle>
        <a:effectStyle>
          <a:effectLst>
            <a:outerShdw blurRad="39000" dist="25400" dir="9000000" rotWithShape="0">
              <a:srgbClr val="000000">
                <a:alpha val="40000"/>
              </a:srgbClr>
            </a:outerShdw>
          </a:effectLst>
          <a:scene3d>
            <a:camera prst="orthographicFront">
              <a:rot lat="0" lon="0" rev="0"/>
            </a:camera>
            <a:lightRig rig="brightRoom" dir="tr">
              <a:rot lat="0" lon="0" rev="3540000"/>
            </a:lightRig>
          </a:scene3d>
          <a:sp3d prstMaterial="matte">
            <a:bevelT w="190500" h="44450" prst="cross"/>
          </a:sp3d>
        </a:effectStyle>
      </a:effectStyleLst>
      <a:bgFillStyleLst>
        <a:solidFill>
          <a:schemeClr val="phClr"/>
        </a:solidFill>
        <a:gradFill rotWithShape="1">
          <a:gsLst>
            <a:gs pos="0">
              <a:schemeClr val="phClr">
                <a:tint val="85000"/>
                <a:satMod val="275000"/>
              </a:schemeClr>
            </a:gs>
            <a:gs pos="3000">
              <a:schemeClr val="phClr">
                <a:tint val="87000"/>
                <a:satMod val="275000"/>
              </a:schemeClr>
            </a:gs>
            <a:gs pos="10000">
              <a:schemeClr val="phClr">
                <a:tint val="90000"/>
                <a:satMod val="275000"/>
              </a:schemeClr>
            </a:gs>
            <a:gs pos="70000">
              <a:schemeClr val="phClr">
                <a:shade val="38000"/>
                <a:satMod val="275000"/>
              </a:schemeClr>
            </a:gs>
            <a:gs pos="90000">
              <a:schemeClr val="phClr">
                <a:shade val="25000"/>
                <a:satMod val="300000"/>
              </a:schemeClr>
            </a:gs>
            <a:gs pos="100000">
              <a:schemeClr val="phClr">
                <a:shade val="22000"/>
                <a:satMod val="300000"/>
              </a:schemeClr>
            </a:gs>
          </a:gsLst>
          <a:path path="circle">
            <a:fillToRect l="60000" t="-3300" b="200000"/>
          </a:path>
        </a:gradFill>
        <a:gradFill rotWithShape="1">
          <a:gsLst>
            <a:gs pos="0">
              <a:schemeClr val="phClr">
                <a:tint val="57000"/>
                <a:satMod val="400000"/>
              </a:schemeClr>
            </a:gs>
            <a:gs pos="100000">
              <a:schemeClr val="phClr">
                <a:tint val="87000"/>
                <a:shade val="40000"/>
                <a:satMod val="5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Human</Template>
  <TotalTime>2427</TotalTime>
  <Words>3212</Words>
  <Application>Microsoft Office PowerPoint</Application>
  <PresentationFormat>On-screen Show (4:3)</PresentationFormat>
  <Paragraphs>471</Paragraphs>
  <Slides>32</Slides>
  <Notes>26</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Human</vt:lpstr>
      <vt:lpstr>Determining long-term erosion rates in Panama An application of 10Be</vt:lpstr>
      <vt:lpstr>Outline </vt:lpstr>
      <vt:lpstr>Objectives </vt:lpstr>
      <vt:lpstr>Panama</vt:lpstr>
      <vt:lpstr>Sediments</vt:lpstr>
      <vt:lpstr>Concepts</vt:lpstr>
      <vt:lpstr>Cosmogenic isotopes- 10Be </vt:lpstr>
      <vt:lpstr>Cosmogenic isotopes- 10Be </vt:lpstr>
      <vt:lpstr>Cosmogenic isotopes-10Be </vt:lpstr>
      <vt:lpstr>Sampling</vt:lpstr>
      <vt:lpstr>Laboratory Methods </vt:lpstr>
      <vt:lpstr>Isotopic content and erosion rates</vt:lpstr>
      <vt:lpstr>Results</vt:lpstr>
      <vt:lpstr>Silicate weathering</vt:lpstr>
      <vt:lpstr>Topographic controls</vt:lpstr>
      <vt:lpstr>Climatic controls</vt:lpstr>
      <vt:lpstr>Climatic controls</vt:lpstr>
      <vt:lpstr>Lithology</vt:lpstr>
      <vt:lpstr>Seismicity</vt:lpstr>
      <vt:lpstr>Slide 20</vt:lpstr>
      <vt:lpstr>Rio Felix</vt:lpstr>
      <vt:lpstr>Tectonics</vt:lpstr>
      <vt:lpstr>Tropical cosmogenic studies</vt:lpstr>
      <vt:lpstr>Tropical cosmogenic studies</vt:lpstr>
      <vt:lpstr>Regional scale analysis</vt:lpstr>
      <vt:lpstr>Slide 26</vt:lpstr>
      <vt:lpstr>Landslide samples</vt:lpstr>
      <vt:lpstr>Slide 28</vt:lpstr>
      <vt:lpstr>Conclusions</vt:lpstr>
      <vt:lpstr>Future work</vt:lpstr>
      <vt:lpstr>Acknowledgements</vt:lpstr>
      <vt:lpstr>Thanks for your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vsosa</dc:creator>
  <cp:lastModifiedBy>vsosa</cp:lastModifiedBy>
  <cp:revision>292</cp:revision>
  <dcterms:created xsi:type="dcterms:W3CDTF">2012-05-11T13:33:49Z</dcterms:created>
  <dcterms:modified xsi:type="dcterms:W3CDTF">2012-05-17T13:44:29Z</dcterms:modified>
</cp:coreProperties>
</file>